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y="10691800" cx="7559675"/>
  <p:notesSz cx="6858000" cy="9144000"/>
  <p:embeddedFontLst>
    <p:embeddedFont>
      <p:font typeface="Open Sans"/>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5" roundtripDataSignature="AMtx7mhiWkWwyx/g58/cbTcDul3rU99Or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font" Target="fonts/OpenSans-bold.fntdata"/><Relationship Id="rId21" Type="http://schemas.openxmlformats.org/officeDocument/2006/relationships/font" Target="fonts/OpenSans-regular.fntdata"/><Relationship Id="rId24" Type="http://schemas.openxmlformats.org/officeDocument/2006/relationships/font" Target="fonts/OpenSans-boldItalic.fntdata"/><Relationship Id="rId23" Type="http://schemas.openxmlformats.org/officeDocument/2006/relationships/font" Target="fonts/OpenSans-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5" Type="http://customschemas.google.com/relationships/presentationmetadata" Target="meta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0: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3" name="Google Shape;213;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1: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7" name="Google Shape;227;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2: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13: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8" name="Google Shape;258;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2fdbecee530_3_0: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g2fdbecee530_3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2fdbecee530_3_14: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0" name="Google Shape;290;g2fdbecee530_3_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05" name="Google Shape;305;p14:notes"/>
          <p:cNvSpPr/>
          <p:nvPr>
            <p:ph idx="2" type="sldImg"/>
          </p:nvPr>
        </p:nvSpPr>
        <p:spPr>
          <a:xfrm>
            <a:off x="2217738" y="685800"/>
            <a:ext cx="24225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3" name="Google Shape;93;p2: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1" name="Google Shape;101;p3: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2" name="Google Shape;122;p4: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5: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6: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7: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4" name="Google Shape;164;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8: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9" name="Google Shape;17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9: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16"/>
          <p:cNvSpPr txBox="1"/>
          <p:nvPr>
            <p:ph type="ctrTitle"/>
          </p:nvPr>
        </p:nvSpPr>
        <p:spPr>
          <a:xfrm>
            <a:off x="945000" y="1749826"/>
            <a:ext cx="5670000" cy="37224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6"/>
          <p:cNvSpPr txBox="1"/>
          <p:nvPr>
            <p:ph idx="1" type="subTitle"/>
          </p:nvPr>
        </p:nvSpPr>
        <p:spPr>
          <a:xfrm>
            <a:off x="945000" y="5615776"/>
            <a:ext cx="5670000" cy="25815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16"/>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16"/>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16"/>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25"/>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5"/>
          <p:cNvSpPr txBox="1"/>
          <p:nvPr>
            <p:ph idx="1" type="body"/>
          </p:nvPr>
        </p:nvSpPr>
        <p:spPr>
          <a:xfrm rot="5400000">
            <a:off x="388050" y="2977950"/>
            <a:ext cx="6783900" cy="6520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25"/>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25"/>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25"/>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6"/>
          <p:cNvSpPr txBox="1"/>
          <p:nvPr>
            <p:ph type="title"/>
          </p:nvPr>
        </p:nvSpPr>
        <p:spPr>
          <a:xfrm rot="5400000">
            <a:off x="1694700" y="4284600"/>
            <a:ext cx="9060900" cy="16302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6"/>
          <p:cNvSpPr txBox="1"/>
          <p:nvPr>
            <p:ph idx="1" type="body"/>
          </p:nvPr>
        </p:nvSpPr>
        <p:spPr>
          <a:xfrm rot="5400000">
            <a:off x="-1612725" y="2701800"/>
            <a:ext cx="9060900" cy="479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26"/>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6"/>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6"/>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17"/>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7"/>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17"/>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7"/>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7"/>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18"/>
          <p:cNvSpPr txBox="1"/>
          <p:nvPr>
            <p:ph type="title"/>
          </p:nvPr>
        </p:nvSpPr>
        <p:spPr>
          <a:xfrm>
            <a:off x="515813" y="2665576"/>
            <a:ext cx="6520500" cy="44475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8"/>
          <p:cNvSpPr txBox="1"/>
          <p:nvPr>
            <p:ph idx="1" type="body"/>
          </p:nvPr>
        </p:nvSpPr>
        <p:spPr>
          <a:xfrm>
            <a:off x="515813" y="7155226"/>
            <a:ext cx="6520500" cy="23388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18"/>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18"/>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8"/>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19"/>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9"/>
          <p:cNvSpPr txBox="1"/>
          <p:nvPr>
            <p:ph idx="1" type="body"/>
          </p:nvPr>
        </p:nvSpPr>
        <p:spPr>
          <a:xfrm>
            <a:off x="5197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19"/>
          <p:cNvSpPr txBox="1"/>
          <p:nvPr>
            <p:ph idx="2" type="body"/>
          </p:nvPr>
        </p:nvSpPr>
        <p:spPr>
          <a:xfrm>
            <a:off x="38272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19"/>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19"/>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9"/>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20"/>
          <p:cNvSpPr txBox="1"/>
          <p:nvPr>
            <p:ph type="title"/>
          </p:nvPr>
        </p:nvSpPr>
        <p:spPr>
          <a:xfrm>
            <a:off x="520735"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20"/>
          <p:cNvSpPr txBox="1"/>
          <p:nvPr>
            <p:ph idx="1" type="body"/>
          </p:nvPr>
        </p:nvSpPr>
        <p:spPr>
          <a:xfrm>
            <a:off x="520735" y="2621026"/>
            <a:ext cx="31983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20"/>
          <p:cNvSpPr txBox="1"/>
          <p:nvPr>
            <p:ph idx="2" type="body"/>
          </p:nvPr>
        </p:nvSpPr>
        <p:spPr>
          <a:xfrm>
            <a:off x="520735" y="3905550"/>
            <a:ext cx="31983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20"/>
          <p:cNvSpPr txBox="1"/>
          <p:nvPr>
            <p:ph idx="3" type="body"/>
          </p:nvPr>
        </p:nvSpPr>
        <p:spPr>
          <a:xfrm>
            <a:off x="3827250" y="2621026"/>
            <a:ext cx="32139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20"/>
          <p:cNvSpPr txBox="1"/>
          <p:nvPr>
            <p:ph idx="4" type="body"/>
          </p:nvPr>
        </p:nvSpPr>
        <p:spPr>
          <a:xfrm>
            <a:off x="3827250" y="3905550"/>
            <a:ext cx="32139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20"/>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20"/>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20"/>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21"/>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21"/>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21"/>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21"/>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22"/>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2"/>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22"/>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23"/>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23"/>
          <p:cNvSpPr txBox="1"/>
          <p:nvPr>
            <p:ph idx="1" type="body"/>
          </p:nvPr>
        </p:nvSpPr>
        <p:spPr>
          <a:xfrm>
            <a:off x="3213985" y="1539450"/>
            <a:ext cx="3827100" cy="759810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23"/>
          <p:cNvSpPr txBox="1"/>
          <p:nvPr>
            <p:ph idx="2"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23"/>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23"/>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3"/>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24"/>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4"/>
          <p:cNvSpPr/>
          <p:nvPr>
            <p:ph idx="2" type="pic"/>
          </p:nvPr>
        </p:nvSpPr>
        <p:spPr>
          <a:xfrm>
            <a:off x="3213985" y="1539450"/>
            <a:ext cx="3827100" cy="7598100"/>
          </a:xfrm>
          <a:prstGeom prst="rect">
            <a:avLst/>
          </a:prstGeom>
          <a:noFill/>
          <a:ln>
            <a:noFill/>
          </a:ln>
        </p:spPr>
      </p:sp>
      <p:sp>
        <p:nvSpPr>
          <p:cNvPr id="64" name="Google Shape;64;p24"/>
          <p:cNvSpPr txBox="1"/>
          <p:nvPr>
            <p:ph idx="1"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24"/>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24"/>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4"/>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5"/>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5"/>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15"/>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15"/>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15"/>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image" Target="../media/image2.png"/><Relationship Id="rId6"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7.png"/><Relationship Id="rId4" Type="http://schemas.openxmlformats.org/officeDocument/2006/relationships/hyperlink" Target="https://tinyurl.com/openedrec" TargetMode="External"/><Relationship Id="rId5"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7.png"/><Relationship Id="rId4" Type="http://schemas.openxmlformats.org/officeDocument/2006/relationships/hyperlink" Target="https://tinyurl.com/openedrec" TargetMode="External"/><Relationship Id="rId5" Type="http://schemas.openxmlformats.org/officeDocument/2006/relationships/image" Target="../media/image1.png"/></Relationships>
</file>

<file path=ppt/slides/_rels/slide16.xml.rels><?xml version="1.0" encoding="UTF-8" standalone="yes"?><Relationships xmlns="http://schemas.openxmlformats.org/package/2006/relationships"><Relationship Id="rId11" Type="http://schemas.openxmlformats.org/officeDocument/2006/relationships/hyperlink" Target="https://urldefense.com/v3/__https:/sparceurope.org/what-we-do/open-education/europeannetwork-openeducation-librarians/__;!!HJOPV4FYYWzcc1jazlU!5XTNBxzSPFktoUw3QFzkUtl9EyGR2Mkm4WUqzs9Pv9TC0qBOdNGlH6kqHg7TbLGv67ubi0_oemAJGAyF1zOoj3bG$" TargetMode="External"/><Relationship Id="rId10" Type="http://schemas.openxmlformats.org/officeDocument/2006/relationships/hyperlink" Target="https://urldefense.com/v3/__https:/sparceurope.org/what-we-do/open-education/europeannetwork-openeducation-librarians/__;!!HJOPV4FYYWzcc1jazlU!5XTNBxzSPFktoUw3QFzkUtl9EyGR2Mkm4WUqzs9Pv9TC0qBOdNGlH6kqHg7TbLGv67ubi0_oemAJGAyF1zOoj3bG$" TargetMode="External"/><Relationship Id="rId13"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2"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7.png"/><Relationship Id="rId4" Type="http://schemas.openxmlformats.org/officeDocument/2006/relationships/image" Target="../media/image4.png"/><Relationship Id="rId9" Type="http://schemas.openxmlformats.org/officeDocument/2006/relationships/hyperlink" Target="https://urldefense.com/v3/__https:/sparceurope.org/__;!!HJOPV4FYYWzcc1jazlU!5XTNBxzSPFktoUw3QFzkUtl9EyGR2Mkm4WUqzs9Pv9TC0qBOdNGlH6kqHg7TbLGv67ubi0_oemAJGAyF1zdNwL0n$" TargetMode="External"/><Relationship Id="rId15"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4"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5" Type="http://schemas.openxmlformats.org/officeDocument/2006/relationships/image" Target="../media/image2.png"/><Relationship Id="rId6" Type="http://schemas.openxmlformats.org/officeDocument/2006/relationships/image" Target="../media/image1.png"/><Relationship Id="rId7" Type="http://schemas.openxmlformats.org/officeDocument/2006/relationships/hyperlink" Target="https://doi.org/10.5281/zenodo.5568482" TargetMode="External"/><Relationship Id="rId8" Type="http://schemas.openxmlformats.org/officeDocument/2006/relationships/hyperlink" Target="https://urldefense.com/v3/__https:/sparceurope.org/__;!!HJOPV4FYYWzcc1jazlU!5XTNBxzSPFktoUw3QFzkUtl9EyGR2Mkm4WUqzs9Pv9TC0qBOdNGlH6kqHg7TbLGv67ubi0_oemAJGAyF1zdNwL0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doi.org/10.5281/zenodo.5568482" TargetMode="External"/><Relationship Id="rId9" Type="http://schemas.openxmlformats.org/officeDocument/2006/relationships/image" Target="../media/image7.png"/><Relationship Id="rId5" Type="http://schemas.openxmlformats.org/officeDocument/2006/relationships/hyperlink" Target="https://sparceurope.org/"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 Id="rId8" Type="http://schemas.openxmlformats.org/officeDocument/2006/relationships/hyperlink" Target="https://creativecommons.org/licenses/by/4.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 Id="rId8" Type="http://schemas.openxmlformats.org/officeDocument/2006/relationships/hyperlink" Target="https://tinyurl.com/openedrec"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tinyurl.com/openedrec"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tinyurl.com/openedrec" TargetMode="External"/><Relationship Id="rId6" Type="http://schemas.openxmlformats.org/officeDocument/2006/relationships/hyperlink" Target="http://openedgroup.org/review"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tinyurl.com/openedrec" TargetMode="External"/><Relationship Id="rId6" Type="http://schemas.openxmlformats.org/officeDocument/2006/relationships/hyperlink" Target="https://sdgs.un.org/goals/goal4"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hyperlink" Target="https://tinyurl.com/openedrec" TargetMode="External"/><Relationship Id="rId5"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hyperlink" Target="https://tinyurl.com/openedrec" TargetMode="External"/><Relationship Id="rId5"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7.png"/><Relationship Id="rId4" Type="http://schemas.openxmlformats.org/officeDocument/2006/relationships/hyperlink" Target="https://tinyurl.com/openedrec" TargetMode="External"/><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85" name="Google Shape;85;p1"/>
          <p:cNvSpPr txBox="1"/>
          <p:nvPr/>
        </p:nvSpPr>
        <p:spPr>
          <a:xfrm>
            <a:off x="1550175" y="106577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nl-NL" sz="6000" u="none" cap="none" strike="noStrike">
                <a:solidFill>
                  <a:schemeClr val="lt1"/>
                </a:solidFill>
                <a:latin typeface="Calibri"/>
                <a:ea typeface="Calibri"/>
                <a:cs typeface="Calibri"/>
                <a:sym typeface="Calibri"/>
              </a:rPr>
              <a:t>OER</a:t>
            </a:r>
            <a:br>
              <a:rPr b="1" i="0" lang="nl-NL" sz="6000" u="none" cap="none" strike="noStrike">
                <a:solidFill>
                  <a:schemeClr val="lt1"/>
                </a:solidFill>
                <a:latin typeface="Calibri"/>
                <a:ea typeface="Calibri"/>
                <a:cs typeface="Calibri"/>
                <a:sym typeface="Calibri"/>
              </a:rPr>
            </a:br>
            <a:r>
              <a:rPr b="0" i="0" lang="nl-NL" sz="6000" u="none" cap="none" strike="noStrike">
                <a:solidFill>
                  <a:schemeClr val="lt1"/>
                </a:solidFill>
                <a:latin typeface="Calibri"/>
                <a:ea typeface="Calibri"/>
                <a:cs typeface="Calibri"/>
                <a:sym typeface="Calibri"/>
              </a:rPr>
              <a:t>BASIS</a:t>
            </a:r>
            <a:endParaRPr b="0" i="0" sz="6000" u="none" cap="none" strike="noStrike">
              <a:solidFill>
                <a:schemeClr val="lt1"/>
              </a:solidFill>
              <a:latin typeface="Calibri"/>
              <a:ea typeface="Calibri"/>
              <a:cs typeface="Calibri"/>
              <a:sym typeface="Calibri"/>
            </a:endParaRPr>
          </a:p>
        </p:txBody>
      </p:sp>
      <p:sp>
        <p:nvSpPr>
          <p:cNvPr id="86" name="Google Shape;86;p1"/>
          <p:cNvSpPr txBox="1"/>
          <p:nvPr/>
        </p:nvSpPr>
        <p:spPr>
          <a:xfrm>
            <a:off x="570907" y="4595025"/>
            <a:ext cx="6418200" cy="892724"/>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nl-NL" sz="4600" u="none" cap="none" strike="noStrike">
                <a:solidFill>
                  <a:srgbClr val="004993"/>
                </a:solidFill>
                <a:latin typeface="Open Sans"/>
                <a:ea typeface="Open Sans"/>
                <a:cs typeface="Open Sans"/>
                <a:sym typeface="Open Sans"/>
              </a:rPr>
              <a:t>EEN ENOEL TOOLKIT </a:t>
            </a:r>
            <a:endParaRPr b="1" i="0" sz="4600" u="none" cap="none" strike="noStrike">
              <a:solidFill>
                <a:srgbClr val="004993"/>
              </a:solidFill>
              <a:latin typeface="Open Sans"/>
              <a:ea typeface="Open Sans"/>
              <a:cs typeface="Open Sans"/>
              <a:sym typeface="Open Sans"/>
            </a:endParaRPr>
          </a:p>
        </p:txBody>
      </p:sp>
      <p:sp>
        <p:nvSpPr>
          <p:cNvPr id="87" name="Google Shape;87;p1"/>
          <p:cNvSpPr txBox="1"/>
          <p:nvPr/>
        </p:nvSpPr>
        <p:spPr>
          <a:xfrm>
            <a:off x="569398" y="5723931"/>
            <a:ext cx="6418200" cy="1046612"/>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2800"/>
              <a:buFont typeface="Arial"/>
              <a:buNone/>
            </a:pPr>
            <a:r>
              <a:rPr b="1" i="0" lang="nl-NL" sz="2800" u="none" cap="none" strike="noStrike">
                <a:solidFill>
                  <a:srgbClr val="004993"/>
                </a:solidFill>
                <a:latin typeface="Open Sans"/>
                <a:ea typeface="Open Sans"/>
                <a:cs typeface="Open Sans"/>
                <a:sym typeface="Open Sans"/>
              </a:rPr>
              <a:t>Gebruik onze sjablonen om te pleiten voor Open Onderwijs</a:t>
            </a:r>
            <a:endParaRPr b="0" i="0" sz="1400" u="none" cap="none" strike="noStrike">
              <a:solidFill>
                <a:srgbClr val="000000"/>
              </a:solidFill>
              <a:latin typeface="Arial"/>
              <a:ea typeface="Arial"/>
              <a:cs typeface="Arial"/>
              <a:sym typeface="Arial"/>
            </a:endParaRPr>
          </a:p>
        </p:txBody>
      </p:sp>
      <p:pic>
        <p:nvPicPr>
          <p:cNvPr id="88" name="Google Shape;88;p1"/>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89" name="Google Shape;89;p1"/>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90" name="Google Shape;90;p1"/>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10"/>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10"/>
          <p:cNvSpPr/>
          <p:nvPr/>
        </p:nvSpPr>
        <p:spPr>
          <a:xfrm>
            <a:off x="182250" y="3899650"/>
            <a:ext cx="5904300" cy="5916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17" name="Google Shape;217;p10"/>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10"/>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19" name="Google Shape;219;p10"/>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20" name="Google Shape;220;p10"/>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21" name="Google Shape;221;p1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nl-NL" sz="3300" u="none" cap="none" strike="noStrike">
                <a:solidFill>
                  <a:schemeClr val="lt1"/>
                </a:solidFill>
                <a:latin typeface="Calibri"/>
                <a:ea typeface="Calibri"/>
                <a:cs typeface="Calibri"/>
                <a:sym typeface="Calibri"/>
              </a:rPr>
              <a:t>OER</a:t>
            </a:r>
            <a:br>
              <a:rPr b="1" i="0" lang="nl-NL" sz="3300" u="none" cap="none" strike="noStrike">
                <a:solidFill>
                  <a:schemeClr val="lt1"/>
                </a:solidFill>
                <a:latin typeface="Calibri"/>
                <a:ea typeface="Calibri"/>
                <a:cs typeface="Calibri"/>
                <a:sym typeface="Calibri"/>
              </a:rPr>
            </a:br>
            <a:r>
              <a:rPr b="0" i="0" lang="nl-NL" sz="2400" u="none" cap="none" strike="noStrike">
                <a:solidFill>
                  <a:schemeClr val="lt1"/>
                </a:solidFill>
                <a:latin typeface="Calibri"/>
                <a:ea typeface="Calibri"/>
                <a:cs typeface="Calibri"/>
                <a:sym typeface="Calibri"/>
              </a:rPr>
              <a:t>BASIS</a:t>
            </a:r>
            <a:endParaRPr b="0" i="0" sz="2400" u="none" cap="none" strike="noStrike">
              <a:solidFill>
                <a:schemeClr val="lt1"/>
              </a:solidFill>
              <a:latin typeface="Calibri"/>
              <a:ea typeface="Calibri"/>
              <a:cs typeface="Calibri"/>
              <a:sym typeface="Calibri"/>
            </a:endParaRPr>
          </a:p>
        </p:txBody>
      </p:sp>
      <p:sp>
        <p:nvSpPr>
          <p:cNvPr id="222" name="Google Shape;222;p10"/>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Uit de UNESCO Aanbeveling Open Leermaterialen</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nl-NL" sz="1200" u="sng" cap="none" strike="noStrike">
                <a:solidFill>
                  <a:schemeClr val="hlink"/>
                </a:solidFill>
                <a:latin typeface="Open Sans"/>
                <a:ea typeface="Open Sans"/>
                <a:cs typeface="Open Sans"/>
                <a:sym typeface="Open Sans"/>
                <a:hlinkClick r:id="rId5"/>
              </a:rPr>
              <a:t>https://tinyurl.com/openedrec</a:t>
            </a:r>
            <a:r>
              <a:rPr b="0" i="0" lang="nl-NL"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23" name="Google Shape;223;p10"/>
          <p:cNvSpPr txBox="1"/>
          <p:nvPr/>
        </p:nvSpPr>
        <p:spPr>
          <a:xfrm>
            <a:off x="2357725" y="459425"/>
            <a:ext cx="4629300" cy="169274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 Open Educational Resources (OER) </a:t>
            </a:r>
            <a:r>
              <a:rPr b="0" i="0" lang="nl-NL" sz="1400" u="none" cap="none" strike="noStrike">
                <a:solidFill>
                  <a:srgbClr val="004993"/>
                </a:solidFill>
                <a:latin typeface="Open Sans"/>
                <a:ea typeface="Open Sans"/>
                <a:cs typeface="Open Sans"/>
                <a:sym typeface="Open Sans"/>
              </a:rPr>
              <a:t>zijn leer-, onderwijs- en onderzoeksmaterialen in </a:t>
            </a:r>
            <a:r>
              <a:rPr b="1" i="0" lang="nl-NL" sz="1400" u="none" cap="none" strike="noStrike">
                <a:solidFill>
                  <a:srgbClr val="004993"/>
                </a:solidFill>
                <a:latin typeface="Open Sans"/>
                <a:ea typeface="Open Sans"/>
                <a:cs typeface="Open Sans"/>
                <a:sym typeface="Open Sans"/>
              </a:rPr>
              <a:t>elk formaat en medium</a:t>
            </a:r>
            <a:r>
              <a:rPr b="0" i="0" lang="nl-NL" sz="1400" u="none" cap="none" strike="noStrike">
                <a:solidFill>
                  <a:srgbClr val="004993"/>
                </a:solidFill>
                <a:latin typeface="Open Sans"/>
                <a:ea typeface="Open Sans"/>
                <a:cs typeface="Open Sans"/>
                <a:sym typeface="Open Sans"/>
              </a:rPr>
              <a:t> die in het publieke domein aanwezig zijn of onder auteursrecht vallen dat onder een </a:t>
            </a:r>
            <a:r>
              <a:rPr b="1" i="0" lang="nl-NL" sz="1400" u="none" cap="none" strike="noStrike">
                <a:solidFill>
                  <a:srgbClr val="004993"/>
                </a:solidFill>
                <a:latin typeface="Open Sans"/>
                <a:ea typeface="Open Sans"/>
                <a:cs typeface="Open Sans"/>
                <a:sym typeface="Open Sans"/>
              </a:rPr>
              <a:t>open licentie </a:t>
            </a:r>
            <a:r>
              <a:rPr b="0" i="0" lang="nl-NL" sz="1400" u="none" cap="none" strike="noStrike">
                <a:solidFill>
                  <a:srgbClr val="004993"/>
                </a:solidFill>
                <a:latin typeface="Open Sans"/>
                <a:ea typeface="Open Sans"/>
                <a:cs typeface="Open Sans"/>
                <a:sym typeface="Open Sans"/>
              </a:rPr>
              <a:t>vrijgegeven is, die kosteloze toegang, hergebruik, herbestemming, aanpassing en verspreiding door anderen toestaat."</a:t>
            </a:r>
            <a:endParaRPr b="0" i="0" sz="1700" u="none" cap="none" strike="noStrike">
              <a:solidFill>
                <a:srgbClr val="000000"/>
              </a:solidFill>
              <a:latin typeface="Open Sans"/>
              <a:ea typeface="Open Sans"/>
              <a:cs typeface="Open Sans"/>
              <a:sym typeface="Open Sans"/>
            </a:endParaRPr>
          </a:p>
        </p:txBody>
      </p:sp>
      <p:sp>
        <p:nvSpPr>
          <p:cNvPr id="224" name="Google Shape;224;p10"/>
          <p:cNvSpPr txBox="1"/>
          <p:nvPr/>
        </p:nvSpPr>
        <p:spPr>
          <a:xfrm>
            <a:off x="269550" y="4013050"/>
            <a:ext cx="5817000" cy="5756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nl-NL" sz="1800" u="none" cap="none" strike="noStrike">
                <a:solidFill>
                  <a:schemeClr val="lt1"/>
                </a:solidFill>
                <a:latin typeface="Open Sans"/>
                <a:ea typeface="Open Sans"/>
                <a:cs typeface="Open Sans"/>
                <a:sym typeface="Open Sans"/>
              </a:rPr>
              <a:t>Voordelen van Open Onderwijs voor </a:t>
            </a:r>
            <a:r>
              <a:rPr b="1" i="0" lang="nl-NL" sz="1800" u="none" cap="none" strike="noStrike">
                <a:solidFill>
                  <a:srgbClr val="34C3E0"/>
                </a:solidFill>
                <a:latin typeface="Open Sans"/>
                <a:ea typeface="Open Sans"/>
                <a:cs typeface="Open Sans"/>
                <a:sym typeface="Open Sans"/>
              </a:rPr>
              <a:t>instituten</a:t>
            </a:r>
            <a:endParaRPr b="1" i="0" sz="1800" u="none" cap="none" strike="noStrike">
              <a:solidFill>
                <a:srgbClr val="34C3E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0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chemeClr val="lt1"/>
                </a:solidFill>
                <a:latin typeface="Open Sans"/>
                <a:ea typeface="Open Sans"/>
                <a:cs typeface="Open Sans"/>
                <a:sym typeface="Open Sans"/>
              </a:rPr>
              <a:t>Het behalen van schaalgrootte: </a:t>
            </a:r>
            <a:r>
              <a:rPr b="0" i="0" lang="nl-NL" sz="1400" u="none" cap="none" strike="noStrike">
                <a:solidFill>
                  <a:schemeClr val="lt1"/>
                </a:solidFill>
                <a:latin typeface="Open Sans"/>
                <a:ea typeface="Open Sans"/>
                <a:cs typeface="Open Sans"/>
                <a:sym typeface="Open Sans"/>
              </a:rPr>
              <a:t>OER staan gratis online, zijn betaalbaar in print, kunnen voor altijd bewaard en gemakkelijk geüpdatet worden. Middelen die anders uitgegeven zouden worden om tekstboeken te kopen, zouden herbestemd kunnen worden naar technologie, het verbeteren van instructies of het verminderen van schulden.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chemeClr val="lt1"/>
                </a:solidFill>
                <a:latin typeface="Open Sans"/>
                <a:ea typeface="Open Sans"/>
                <a:cs typeface="Open Sans"/>
                <a:sym typeface="Open Sans"/>
              </a:rPr>
              <a:t>Ondersteunen van faculteitsontwikkeling: </a:t>
            </a:r>
            <a:r>
              <a:rPr b="0" i="0" lang="nl-NL" sz="1400" u="none" cap="none" strike="noStrike">
                <a:solidFill>
                  <a:schemeClr val="lt1"/>
                </a:solidFill>
                <a:latin typeface="Open Sans"/>
                <a:ea typeface="Open Sans"/>
                <a:cs typeface="Open Sans"/>
                <a:sym typeface="Open Sans"/>
              </a:rPr>
              <a:t>Door betere toegang tot en meer gebruik van OER wordt peer-to-peer leren door faculteitsleden van verschillende instellingen gestimuleerd.</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chemeClr val="lt1"/>
                </a:solidFill>
                <a:latin typeface="Open Sans"/>
                <a:ea typeface="Open Sans"/>
                <a:cs typeface="Open Sans"/>
                <a:sym typeface="Open Sans"/>
              </a:rPr>
              <a:t>Publieke investeringen zo goed mogelijk inzetten: </a:t>
            </a:r>
            <a:r>
              <a:rPr b="0" i="0" lang="nl-NL" sz="1400" u="none" cap="none" strike="noStrike">
                <a:solidFill>
                  <a:schemeClr val="lt1"/>
                </a:solidFill>
                <a:latin typeface="Open Sans"/>
                <a:ea typeface="Open Sans"/>
                <a:cs typeface="Open Sans"/>
                <a:sym typeface="Open Sans"/>
              </a:rPr>
              <a:t>Geld dat vanuit publieke middelen komt, wordt gebruikt om openbaar toegankelijke kennis te vervaardigen en dit staat meerdere instellingen toe om ze  tegen gereduceerde additionele kosten te gebruiken.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chemeClr val="lt1"/>
                </a:solidFill>
                <a:latin typeface="Open Sans"/>
                <a:ea typeface="Open Sans"/>
                <a:cs typeface="Open Sans"/>
                <a:sym typeface="Open Sans"/>
              </a:rPr>
              <a:t>Ondersteuning van zelfpromotie: </a:t>
            </a:r>
            <a:r>
              <a:rPr b="0" i="0" lang="nl-NL" sz="1400" u="none" cap="none" strike="noStrike">
                <a:solidFill>
                  <a:schemeClr val="lt1"/>
                </a:solidFill>
                <a:latin typeface="Open Sans"/>
                <a:ea typeface="Open Sans"/>
                <a:cs typeface="Open Sans"/>
                <a:sym typeface="Open Sans"/>
              </a:rPr>
              <a:t>Het publieke imago van het instituut kan ruim voordeel behalen uit z'n gedeelde en hergebruikte kwalitatieve OER.</a:t>
            </a:r>
            <a:br>
              <a:rPr b="1" i="0" lang="nl-NL" sz="1400" u="none" cap="none" strike="noStrike">
                <a:solidFill>
                  <a:schemeClr val="lt1"/>
                </a:solidFill>
                <a:latin typeface="Open Sans"/>
                <a:ea typeface="Open Sans"/>
                <a:cs typeface="Open Sans"/>
                <a:sym typeface="Open Sans"/>
              </a:rPr>
            </a:br>
            <a:endParaRPr b="1" i="0" sz="10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chemeClr val="lt1"/>
                </a:solidFill>
                <a:latin typeface="Open Sans"/>
                <a:ea typeface="Open Sans"/>
                <a:cs typeface="Open Sans"/>
                <a:sym typeface="Open Sans"/>
              </a:rPr>
              <a:t>Het ondersteunen van internationale samenwerking: </a:t>
            </a:r>
            <a:r>
              <a:rPr b="0" i="0" lang="nl-NL" sz="1400" u="none" cap="none" strike="noStrike">
                <a:solidFill>
                  <a:schemeClr val="lt1"/>
                </a:solidFill>
                <a:latin typeface="Open Sans"/>
                <a:ea typeface="Open Sans"/>
                <a:cs typeface="Open Sans"/>
                <a:sym typeface="Open Sans"/>
              </a:rPr>
              <a:t>Het werken met OER vergroot de zichtbaarheid van het instituut terwijl het z'n reputatie vergroot op internationaal niveau door actieve samenwerking met andere instituten over de hele wereld.</a:t>
            </a:r>
            <a:endParaRPr b="0" i="0" sz="1400" u="none" cap="none" strike="noStrike">
              <a:solidFill>
                <a:schemeClr val="lt1"/>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11"/>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11"/>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31" name="Google Shape;231;p11"/>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11"/>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33" name="Google Shape;233;p11"/>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34" name="Google Shape;234;p11"/>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35" name="Google Shape;235;p11"/>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nl-NL" sz="3300" u="none" cap="none" strike="noStrike">
                <a:solidFill>
                  <a:schemeClr val="lt1"/>
                </a:solidFill>
                <a:latin typeface="Calibri"/>
                <a:ea typeface="Calibri"/>
                <a:cs typeface="Calibri"/>
                <a:sym typeface="Calibri"/>
              </a:rPr>
              <a:t>OER</a:t>
            </a:r>
            <a:br>
              <a:rPr b="1" i="0" lang="nl-NL" sz="3300" u="none" cap="none" strike="noStrike">
                <a:solidFill>
                  <a:schemeClr val="lt1"/>
                </a:solidFill>
                <a:latin typeface="Calibri"/>
                <a:ea typeface="Calibri"/>
                <a:cs typeface="Calibri"/>
                <a:sym typeface="Calibri"/>
              </a:rPr>
            </a:br>
            <a:r>
              <a:rPr b="0" i="0" lang="nl-NL" sz="2400" u="none" cap="none" strike="noStrike">
                <a:solidFill>
                  <a:schemeClr val="lt1"/>
                </a:solidFill>
                <a:latin typeface="Calibri"/>
                <a:ea typeface="Calibri"/>
                <a:cs typeface="Calibri"/>
                <a:sym typeface="Calibri"/>
              </a:rPr>
              <a:t>BASIS</a:t>
            </a:r>
            <a:endParaRPr b="0" i="0" sz="2400" u="none" cap="none" strike="noStrike">
              <a:solidFill>
                <a:schemeClr val="lt1"/>
              </a:solidFill>
              <a:latin typeface="Calibri"/>
              <a:ea typeface="Calibri"/>
              <a:cs typeface="Calibri"/>
              <a:sym typeface="Calibri"/>
            </a:endParaRPr>
          </a:p>
        </p:txBody>
      </p:sp>
      <p:sp>
        <p:nvSpPr>
          <p:cNvPr id="236" name="Google Shape;236;p11"/>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Uit de UNESCO Aanbeveling Open Leermaterialen</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nl-NL" sz="1200" u="sng" cap="none" strike="noStrike">
                <a:solidFill>
                  <a:schemeClr val="hlink"/>
                </a:solidFill>
                <a:latin typeface="Open Sans"/>
                <a:ea typeface="Open Sans"/>
                <a:cs typeface="Open Sans"/>
                <a:sym typeface="Open Sans"/>
                <a:hlinkClick r:id="rId5"/>
              </a:rPr>
              <a:t>https://tinyurl.com/openedrec</a:t>
            </a:r>
            <a:r>
              <a:rPr b="0" i="0" lang="nl-NL"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37" name="Google Shape;237;p11"/>
          <p:cNvSpPr txBox="1"/>
          <p:nvPr/>
        </p:nvSpPr>
        <p:spPr>
          <a:xfrm>
            <a:off x="2357725" y="459425"/>
            <a:ext cx="4629300" cy="169274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“Open Educational Resources (OER) </a:t>
            </a:r>
            <a:r>
              <a:rPr b="0" i="0" lang="nl-NL" sz="1400" u="none" cap="none" strike="noStrike">
                <a:solidFill>
                  <a:srgbClr val="004993"/>
                </a:solidFill>
                <a:latin typeface="Open Sans"/>
                <a:ea typeface="Open Sans"/>
                <a:cs typeface="Open Sans"/>
                <a:sym typeface="Open Sans"/>
              </a:rPr>
              <a:t>zijn leer-, onderwijs- en onderzoeksmaterialen in </a:t>
            </a:r>
            <a:r>
              <a:rPr b="1" i="0" lang="nl-NL" sz="1400" u="none" cap="none" strike="noStrike">
                <a:solidFill>
                  <a:srgbClr val="004993"/>
                </a:solidFill>
                <a:latin typeface="Open Sans"/>
                <a:ea typeface="Open Sans"/>
                <a:cs typeface="Open Sans"/>
                <a:sym typeface="Open Sans"/>
              </a:rPr>
              <a:t>elk formaat en medium</a:t>
            </a:r>
            <a:r>
              <a:rPr b="0" i="0" lang="nl-NL" sz="1400" u="none" cap="none" strike="noStrike">
                <a:solidFill>
                  <a:srgbClr val="004993"/>
                </a:solidFill>
                <a:latin typeface="Open Sans"/>
                <a:ea typeface="Open Sans"/>
                <a:cs typeface="Open Sans"/>
                <a:sym typeface="Open Sans"/>
              </a:rPr>
              <a:t> die in het publieke domein aanwezig zijn of onder auteursrecht vallen dat onder een </a:t>
            </a:r>
            <a:r>
              <a:rPr b="1" i="0" lang="nl-NL" sz="1400" u="none" cap="none" strike="noStrike">
                <a:solidFill>
                  <a:srgbClr val="004993"/>
                </a:solidFill>
                <a:latin typeface="Open Sans"/>
                <a:ea typeface="Open Sans"/>
                <a:cs typeface="Open Sans"/>
                <a:sym typeface="Open Sans"/>
              </a:rPr>
              <a:t>open licentie </a:t>
            </a:r>
            <a:r>
              <a:rPr b="0" i="0" lang="nl-NL" sz="1400" u="none" cap="none" strike="noStrike">
                <a:solidFill>
                  <a:srgbClr val="004993"/>
                </a:solidFill>
                <a:latin typeface="Open Sans"/>
                <a:ea typeface="Open Sans"/>
                <a:cs typeface="Open Sans"/>
                <a:sym typeface="Open Sans"/>
              </a:rPr>
              <a:t>vrijgegeven is, die kosteloze toegang, hergebruik, herbestemming, aanpassing en verspreiding door anderen toestaat."</a:t>
            </a:r>
            <a:endParaRPr b="0" i="0" sz="1700" u="none" cap="none" strike="noStrike">
              <a:solidFill>
                <a:srgbClr val="000000"/>
              </a:solidFill>
              <a:latin typeface="Open Sans"/>
              <a:ea typeface="Open Sans"/>
              <a:cs typeface="Open Sans"/>
              <a:sym typeface="Open Sans"/>
            </a:endParaRPr>
          </a:p>
        </p:txBody>
      </p:sp>
      <p:sp>
        <p:nvSpPr>
          <p:cNvPr id="238" name="Google Shape;238;p11"/>
          <p:cNvSpPr txBox="1"/>
          <p:nvPr/>
        </p:nvSpPr>
        <p:spPr>
          <a:xfrm>
            <a:off x="501325" y="4587225"/>
            <a:ext cx="5585100" cy="419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nl-NL" sz="1800" u="none" cap="none" strike="noStrike">
                <a:solidFill>
                  <a:schemeClr val="lt1"/>
                </a:solidFill>
                <a:latin typeface="Open Sans"/>
                <a:ea typeface="Open Sans"/>
                <a:cs typeface="Open Sans"/>
                <a:sym typeface="Open Sans"/>
              </a:rPr>
              <a:t>Voordelen van Open Onderwijs voor </a:t>
            </a:r>
            <a:r>
              <a:rPr b="1" i="0" lang="nl-NL" sz="1800" u="none" cap="none" strike="noStrike">
                <a:solidFill>
                  <a:srgbClr val="34C3E0"/>
                </a:solidFill>
                <a:latin typeface="Open Sans"/>
                <a:ea typeface="Open Sans"/>
                <a:cs typeface="Open Sans"/>
                <a:sym typeface="Open Sans"/>
              </a:rPr>
              <a:t>instituten</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i="0" lang="nl-NL" sz="1600" u="none" cap="none" strike="noStrike">
                <a:solidFill>
                  <a:schemeClr val="lt1"/>
                </a:solidFill>
                <a:latin typeface="Open Sans"/>
                <a:ea typeface="Open Sans"/>
                <a:cs typeface="Open Sans"/>
                <a:sym typeface="Open Sans"/>
              </a:rPr>
              <a:t>Faciliteren van werving: </a:t>
            </a:r>
            <a:br>
              <a:rPr b="1" i="0" lang="nl-NL" sz="1600" u="none" cap="none" strike="noStrike">
                <a:solidFill>
                  <a:schemeClr val="lt1"/>
                </a:solidFill>
                <a:latin typeface="Open Sans"/>
                <a:ea typeface="Open Sans"/>
                <a:cs typeface="Open Sans"/>
                <a:sym typeface="Open Sans"/>
              </a:rPr>
            </a:br>
            <a:r>
              <a:rPr b="0" i="0" lang="nl-NL" sz="1600" u="none" cap="none" strike="noStrike">
                <a:solidFill>
                  <a:schemeClr val="lt1"/>
                </a:solidFill>
                <a:latin typeface="Open Sans"/>
                <a:ea typeface="Open Sans"/>
                <a:cs typeface="Open Sans"/>
                <a:sym typeface="Open Sans"/>
              </a:rPr>
              <a:t>Het gebruik van OER vergroot deelname aan het hoger onderwijs door de toegang uit te breiden naar niet-traditionele doelgroepen die keuzes maken op basis van de kwaliteit van de leermaterialen die aangeboden worden.</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i="0" lang="nl-NL" sz="1600" u="none" cap="none" strike="noStrike">
                <a:solidFill>
                  <a:schemeClr val="lt1"/>
                </a:solidFill>
                <a:latin typeface="Open Sans"/>
                <a:ea typeface="Open Sans"/>
                <a:cs typeface="Open Sans"/>
                <a:sym typeface="Open Sans"/>
              </a:rPr>
              <a:t>Het vergroten van de binding met alumni:</a:t>
            </a:r>
            <a:br>
              <a:rPr b="1" i="0" lang="nl-NL" sz="1600" u="none" cap="none" strike="noStrike">
                <a:solidFill>
                  <a:schemeClr val="lt1"/>
                </a:solidFill>
                <a:latin typeface="Open Sans"/>
                <a:ea typeface="Open Sans"/>
                <a:cs typeface="Open Sans"/>
                <a:sym typeface="Open Sans"/>
              </a:rPr>
            </a:br>
            <a:r>
              <a:rPr b="0" i="0" lang="nl-NL" sz="1600" u="none" cap="none" strike="noStrike">
                <a:solidFill>
                  <a:schemeClr val="lt1"/>
                </a:solidFill>
                <a:latin typeface="Open Sans"/>
                <a:ea typeface="Open Sans"/>
                <a:cs typeface="Open Sans"/>
                <a:sym typeface="Open Sans"/>
              </a:rPr>
              <a:t>Het aanbieden van kwalitatieve OER aan alumni helpt het instituut om de band met deze groep levend te houden.</a:t>
            </a:r>
            <a:endParaRPr b="0" i="0" sz="1400" u="none" cap="none" strike="noStrike">
              <a:solidFill>
                <a:schemeClr val="lt1"/>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12"/>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2"/>
          <p:cNvSpPr/>
          <p:nvPr/>
        </p:nvSpPr>
        <p:spPr>
          <a:xfrm>
            <a:off x="416100" y="3578625"/>
            <a:ext cx="6994500" cy="60390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45" name="Google Shape;245;p12"/>
          <p:cNvSpPr/>
          <p:nvPr/>
        </p:nvSpPr>
        <p:spPr>
          <a:xfrm>
            <a:off x="2396100" y="23907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6" name="Google Shape;246;p1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7" name="Google Shape;247;p1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nl-NL" sz="3300" u="none" cap="none" strike="noStrike">
                <a:solidFill>
                  <a:schemeClr val="lt1"/>
                </a:solidFill>
                <a:latin typeface="Calibri"/>
                <a:ea typeface="Calibri"/>
                <a:cs typeface="Calibri"/>
                <a:sym typeface="Calibri"/>
              </a:rPr>
              <a:t>OER</a:t>
            </a:r>
            <a:br>
              <a:rPr b="1" i="0" lang="nl-NL" sz="3300" u="none" cap="none" strike="noStrike">
                <a:solidFill>
                  <a:schemeClr val="lt1"/>
                </a:solidFill>
                <a:latin typeface="Calibri"/>
                <a:ea typeface="Calibri"/>
                <a:cs typeface="Calibri"/>
                <a:sym typeface="Calibri"/>
              </a:rPr>
            </a:br>
            <a:r>
              <a:rPr b="0" i="0" lang="nl-NL"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48" name="Google Shape;248;p1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9" name="Google Shape;249;p1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nl-NL" sz="3300" u="none" cap="none" strike="noStrike">
                <a:solidFill>
                  <a:schemeClr val="lt1"/>
                </a:solidFill>
                <a:latin typeface="Calibri"/>
                <a:ea typeface="Calibri"/>
                <a:cs typeface="Calibri"/>
                <a:sym typeface="Calibri"/>
              </a:rPr>
              <a:t>OER</a:t>
            </a:r>
            <a:br>
              <a:rPr b="1" i="0" lang="nl-NL" sz="3300" u="none" cap="none" strike="noStrike">
                <a:solidFill>
                  <a:schemeClr val="lt1"/>
                </a:solidFill>
                <a:latin typeface="Calibri"/>
                <a:ea typeface="Calibri"/>
                <a:cs typeface="Calibri"/>
                <a:sym typeface="Calibri"/>
              </a:rPr>
            </a:br>
            <a:r>
              <a:rPr b="0" i="0" lang="nl-NL" sz="2400" u="none" cap="none" strike="noStrike">
                <a:solidFill>
                  <a:schemeClr val="lt1"/>
                </a:solidFill>
                <a:latin typeface="Calibri"/>
                <a:ea typeface="Calibri"/>
                <a:cs typeface="Calibri"/>
                <a:sym typeface="Calibri"/>
              </a:rPr>
              <a:t>BASIS</a:t>
            </a:r>
            <a:endParaRPr b="0" i="0" sz="2400" u="none" cap="none" strike="noStrike">
              <a:solidFill>
                <a:schemeClr val="lt1"/>
              </a:solidFill>
              <a:latin typeface="Calibri"/>
              <a:ea typeface="Calibri"/>
              <a:cs typeface="Calibri"/>
              <a:sym typeface="Calibri"/>
            </a:endParaRPr>
          </a:p>
        </p:txBody>
      </p:sp>
      <p:pic>
        <p:nvPicPr>
          <p:cNvPr id="250" name="Google Shape;250;p12"/>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51" name="Google Shape;251;p12"/>
          <p:cNvSpPr txBox="1"/>
          <p:nvPr/>
        </p:nvSpPr>
        <p:spPr>
          <a:xfrm>
            <a:off x="1833775" y="3653450"/>
            <a:ext cx="5375100" cy="406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chemeClr val="dk1"/>
              </a:buClr>
              <a:buSzPts val="1100"/>
              <a:buFont typeface="Arial"/>
              <a:buNone/>
            </a:pPr>
            <a:r>
              <a:rPr b="1" i="0" lang="nl-NL" sz="1800" u="none" cap="none" strike="noStrike">
                <a:solidFill>
                  <a:srgbClr val="34C3E0"/>
                </a:solidFill>
                <a:latin typeface="Open Sans"/>
                <a:ea typeface="Open Sans"/>
                <a:cs typeface="Open Sans"/>
                <a:sym typeface="Open Sans"/>
              </a:rPr>
              <a:t>Voordelen van Open Onderwijs voor</a:t>
            </a:r>
            <a:r>
              <a:rPr b="1" i="0" lang="nl-NL" sz="1800" u="none" cap="none" strike="noStrike">
                <a:solidFill>
                  <a:schemeClr val="lt1"/>
                </a:solidFill>
                <a:latin typeface="Open Sans"/>
                <a:ea typeface="Open Sans"/>
                <a:cs typeface="Open Sans"/>
                <a:sym typeface="Open Sans"/>
              </a:rPr>
              <a:t> </a:t>
            </a:r>
            <a:r>
              <a:rPr b="1" i="0" lang="nl-NL" sz="1800" u="none" cap="none" strike="noStrike">
                <a:solidFill>
                  <a:srgbClr val="004993"/>
                </a:solidFill>
                <a:latin typeface="Open Sans"/>
                <a:ea typeface="Open Sans"/>
                <a:cs typeface="Open Sans"/>
                <a:sym typeface="Open Sans"/>
              </a:rPr>
              <a:t>iedereen</a:t>
            </a:r>
            <a:endParaRPr b="1" i="0" sz="1500" u="none" cap="none" strike="noStrike">
              <a:solidFill>
                <a:srgbClr val="004993"/>
              </a:solidFill>
              <a:latin typeface="Open Sans"/>
              <a:ea typeface="Open Sans"/>
              <a:cs typeface="Open Sans"/>
              <a:sym typeface="Open Sans"/>
            </a:endParaRPr>
          </a:p>
        </p:txBody>
      </p:sp>
      <p:sp>
        <p:nvSpPr>
          <p:cNvPr id="252" name="Google Shape;252;p12"/>
          <p:cNvSpPr txBox="1"/>
          <p:nvPr/>
        </p:nvSpPr>
        <p:spPr>
          <a:xfrm>
            <a:off x="2357725" y="459425"/>
            <a:ext cx="4629300" cy="169274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“Open Educational Resources (OER) </a:t>
            </a:r>
            <a:r>
              <a:rPr b="0" i="0" lang="nl-NL" sz="1400" u="none" cap="none" strike="noStrike">
                <a:solidFill>
                  <a:srgbClr val="004993"/>
                </a:solidFill>
                <a:latin typeface="Open Sans"/>
                <a:ea typeface="Open Sans"/>
                <a:cs typeface="Open Sans"/>
                <a:sym typeface="Open Sans"/>
              </a:rPr>
              <a:t>zijn leer-, onderwijs- en onderzoeksmaterialen in </a:t>
            </a:r>
            <a:r>
              <a:rPr b="1" i="0" lang="nl-NL" sz="1400" u="none" cap="none" strike="noStrike">
                <a:solidFill>
                  <a:srgbClr val="004993"/>
                </a:solidFill>
                <a:latin typeface="Open Sans"/>
                <a:ea typeface="Open Sans"/>
                <a:cs typeface="Open Sans"/>
                <a:sym typeface="Open Sans"/>
              </a:rPr>
              <a:t>elk formaat en medium</a:t>
            </a:r>
            <a:r>
              <a:rPr b="0" i="0" lang="nl-NL" sz="1400" u="none" cap="none" strike="noStrike">
                <a:solidFill>
                  <a:srgbClr val="004993"/>
                </a:solidFill>
                <a:latin typeface="Open Sans"/>
                <a:ea typeface="Open Sans"/>
                <a:cs typeface="Open Sans"/>
                <a:sym typeface="Open Sans"/>
              </a:rPr>
              <a:t> die in het publieke domein aanwezig zijn of onder auteursrecht vallen dat onder een </a:t>
            </a:r>
            <a:r>
              <a:rPr b="1" i="0" lang="nl-NL" sz="1400" u="none" cap="none" strike="noStrike">
                <a:solidFill>
                  <a:srgbClr val="004993"/>
                </a:solidFill>
                <a:latin typeface="Open Sans"/>
                <a:ea typeface="Open Sans"/>
                <a:cs typeface="Open Sans"/>
                <a:sym typeface="Open Sans"/>
              </a:rPr>
              <a:t>open licentie </a:t>
            </a:r>
            <a:r>
              <a:rPr b="0" i="0" lang="nl-NL" sz="1400" u="none" cap="none" strike="noStrike">
                <a:solidFill>
                  <a:srgbClr val="004993"/>
                </a:solidFill>
                <a:latin typeface="Open Sans"/>
                <a:ea typeface="Open Sans"/>
                <a:cs typeface="Open Sans"/>
                <a:sym typeface="Open Sans"/>
              </a:rPr>
              <a:t>vrijgegeven is, die kosteloze toegang, hergebruik, herbestemming, aanpassing en verspreiding door anderen toestaat."</a:t>
            </a:r>
            <a:endParaRPr b="0" i="0" sz="1700" u="none" cap="none" strike="noStrike">
              <a:solidFill>
                <a:srgbClr val="004993"/>
              </a:solidFill>
              <a:latin typeface="Open Sans"/>
              <a:ea typeface="Open Sans"/>
              <a:cs typeface="Open Sans"/>
              <a:sym typeface="Open Sans"/>
            </a:endParaRPr>
          </a:p>
        </p:txBody>
      </p:sp>
      <p:sp>
        <p:nvSpPr>
          <p:cNvPr id="253" name="Google Shape;253;p12"/>
          <p:cNvSpPr txBox="1"/>
          <p:nvPr/>
        </p:nvSpPr>
        <p:spPr>
          <a:xfrm>
            <a:off x="416100" y="2099900"/>
            <a:ext cx="7228200" cy="708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200"/>
              </a:spcBef>
              <a:spcAft>
                <a:spcPts val="0"/>
              </a:spcAft>
              <a:buClr>
                <a:srgbClr val="000000"/>
              </a:buClr>
              <a:buSzPts val="1200"/>
              <a:buFont typeface="Arial"/>
              <a:buNone/>
            </a:pPr>
            <a:r>
              <a:rPr b="1" i="0" lang="nl-NL" sz="1200" u="none" cap="none" strike="noStrike">
                <a:solidFill>
                  <a:srgbClr val="34C3E0"/>
                </a:solidFill>
                <a:latin typeface="Open Sans"/>
                <a:ea typeface="Open Sans"/>
                <a:cs typeface="Open Sans"/>
                <a:sym typeface="Open Sans"/>
              </a:rPr>
              <a:t>Uit de UNESCO Aanbeveling Open Leermaterialen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200"/>
              </a:spcBef>
              <a:spcAft>
                <a:spcPts val="0"/>
              </a:spcAft>
              <a:buClr>
                <a:srgbClr val="000000"/>
              </a:buClr>
              <a:buSzPts val="1200"/>
              <a:buFont typeface="Arial"/>
              <a:buNone/>
            </a:pPr>
            <a:r>
              <a:rPr b="0" i="0" lang="nl-NL" sz="1200" u="sng" cap="none" strike="noStrike">
                <a:solidFill>
                  <a:schemeClr val="hlink"/>
                </a:solidFill>
                <a:latin typeface="Open Sans"/>
                <a:ea typeface="Open Sans"/>
                <a:cs typeface="Open Sans"/>
                <a:sym typeface="Open Sans"/>
                <a:hlinkClick r:id="rId5"/>
              </a:rPr>
              <a:t>https://tinyurl.com/openedrec</a:t>
            </a:r>
            <a:r>
              <a:rPr b="0" i="0" lang="nl-NL" sz="1200" u="none" cap="none" strike="noStrike">
                <a:solidFill>
                  <a:srgbClr val="34C3E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254" name="Google Shape;254;p12"/>
          <p:cNvSpPr/>
          <p:nvPr/>
        </p:nvSpPr>
        <p:spPr>
          <a:xfrm>
            <a:off x="-10642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12"/>
          <p:cNvSpPr txBox="1"/>
          <p:nvPr/>
        </p:nvSpPr>
        <p:spPr>
          <a:xfrm>
            <a:off x="1984825" y="4128325"/>
            <a:ext cx="5375100" cy="517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nl-NL" sz="1300" u="none" cap="none" strike="noStrike">
                <a:solidFill>
                  <a:srgbClr val="004993"/>
                </a:solidFill>
                <a:latin typeface="Open Sans"/>
                <a:ea typeface="Open Sans"/>
                <a:cs typeface="Open Sans"/>
                <a:sym typeface="Open Sans"/>
              </a:rPr>
              <a:t>Het ontsluiten van informatie</a:t>
            </a:r>
            <a:r>
              <a:rPr b="0" i="0" lang="nl-NL" sz="1300" u="none" cap="none" strike="noStrike">
                <a:solidFill>
                  <a:srgbClr val="004993"/>
                </a:solidFill>
                <a:latin typeface="Open Sans"/>
                <a:ea typeface="Open Sans"/>
                <a:cs typeface="Open Sans"/>
                <a:sym typeface="Open Sans"/>
              </a:rPr>
              <a:t>: Kennis kan in ruime mate gedeeld worden door het openstellen van leermaterialen door middel van licenties voor eenieder die er interesse in heeft.</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nl-NL" sz="1300" u="none" cap="none" strike="noStrike">
                <a:solidFill>
                  <a:srgbClr val="004993"/>
                </a:solidFill>
                <a:latin typeface="Open Sans"/>
                <a:ea typeface="Open Sans"/>
                <a:cs typeface="Open Sans"/>
                <a:sym typeface="Open Sans"/>
              </a:rPr>
              <a:t>Het overbrengen van kennis: </a:t>
            </a:r>
            <a:r>
              <a:rPr b="0" i="0" lang="nl-NL" sz="1300" u="none" cap="none" strike="noStrike">
                <a:solidFill>
                  <a:srgbClr val="004993"/>
                </a:solidFill>
                <a:latin typeface="Open Sans"/>
                <a:ea typeface="Open Sans"/>
                <a:cs typeface="Open Sans"/>
                <a:sym typeface="Open Sans"/>
              </a:rPr>
              <a:t>Leermaterialen die gemaakt zijn met belastinggeld zijn beschikbaar voor de maatschappij, herbruikbaar en deelbaar.</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nl-NL" sz="1300" u="none" cap="none" strike="noStrike">
                <a:solidFill>
                  <a:srgbClr val="004993"/>
                </a:solidFill>
                <a:latin typeface="Open Sans"/>
                <a:ea typeface="Open Sans"/>
                <a:cs typeface="Open Sans"/>
                <a:sym typeface="Open Sans"/>
              </a:rPr>
              <a:t>Levenslang leren mogelijk maken: </a:t>
            </a:r>
            <a:r>
              <a:rPr b="0" i="0" lang="nl-NL" sz="1300" u="none" cap="none" strike="noStrike">
                <a:solidFill>
                  <a:srgbClr val="004993"/>
                </a:solidFill>
                <a:latin typeface="Open Sans"/>
                <a:ea typeface="Open Sans"/>
                <a:cs typeface="Open Sans"/>
                <a:sym typeface="Open Sans"/>
              </a:rPr>
              <a:t>Up-to-date zijn en voortdurend leermaterialen aanbieden is betaalbaarder voor iedereen door een brug te slaan tussen formele, informele en niet-formele open mogelijkheden.</a:t>
            </a:r>
            <a:r>
              <a:rPr b="1" i="0" lang="nl-NL" sz="13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nl-NL" sz="1300" u="none" cap="none" strike="noStrike">
                <a:solidFill>
                  <a:srgbClr val="004993"/>
                </a:solidFill>
                <a:latin typeface="Open Sans"/>
                <a:ea typeface="Open Sans"/>
                <a:cs typeface="Open Sans"/>
                <a:sym typeface="Open Sans"/>
              </a:rPr>
              <a:t>Verhogen van gelijkheid: </a:t>
            </a:r>
            <a:r>
              <a:rPr b="0" i="0" lang="nl-NL" sz="1300" u="none" cap="none" strike="noStrike">
                <a:solidFill>
                  <a:srgbClr val="004993"/>
                </a:solidFill>
                <a:latin typeface="Open Sans"/>
                <a:ea typeface="Open Sans"/>
                <a:cs typeface="Open Sans"/>
                <a:sym typeface="Open Sans"/>
              </a:rPr>
              <a:t>Gratis online materialen maken het makkelijker om dezelfde kwaliteit te leveren aan iedereen, zonder onderscheid te maken in sociale en economische status.</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0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nl-NL" sz="1300" u="none" cap="none" strike="noStrike">
                <a:solidFill>
                  <a:srgbClr val="004993"/>
                </a:solidFill>
                <a:latin typeface="Open Sans"/>
                <a:ea typeface="Open Sans"/>
                <a:cs typeface="Open Sans"/>
                <a:sym typeface="Open Sans"/>
              </a:rPr>
              <a:t>Het bevorderen van diversiteit en inclusiviteit: </a:t>
            </a:r>
            <a:r>
              <a:rPr b="0" i="0" lang="nl-NL" sz="1400" u="none" cap="none" strike="noStrike">
                <a:solidFill>
                  <a:srgbClr val="004993"/>
                </a:solidFill>
                <a:latin typeface="Open Sans"/>
                <a:ea typeface="Open Sans"/>
                <a:cs typeface="Open Sans"/>
                <a:sym typeface="Open Sans"/>
              </a:rPr>
              <a:t>OER</a:t>
            </a:r>
            <a:r>
              <a:rPr b="0" i="0" lang="nl-NL" sz="1300" u="none" cap="none" strike="noStrike">
                <a:solidFill>
                  <a:srgbClr val="004993"/>
                </a:solidFill>
                <a:latin typeface="Open Sans"/>
                <a:ea typeface="Open Sans"/>
                <a:cs typeface="Open Sans"/>
                <a:sym typeface="Open Sans"/>
              </a:rPr>
              <a:t>, die gemakkelijk gedeeld en gevonden kunnen worden via het internet, zijn een geweldige manier om verschillende perspectieven te ontdekken en daarmee vertrouwd te raken.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nl-NL" sz="1300" u="none" cap="none" strike="noStrike">
                <a:solidFill>
                  <a:srgbClr val="004993"/>
                </a:solidFill>
                <a:latin typeface="Open Sans"/>
                <a:ea typeface="Open Sans"/>
                <a:cs typeface="Open Sans"/>
                <a:sym typeface="Open Sans"/>
              </a:rPr>
              <a:t>Het voeden van </a:t>
            </a:r>
            <a:r>
              <a:rPr b="1" lang="nl-NL" sz="1300">
                <a:solidFill>
                  <a:srgbClr val="004993"/>
                </a:solidFill>
                <a:latin typeface="Open Sans"/>
                <a:ea typeface="Open Sans"/>
                <a:cs typeface="Open Sans"/>
                <a:sym typeface="Open Sans"/>
              </a:rPr>
              <a:t>“citizen science”</a:t>
            </a:r>
            <a:r>
              <a:rPr b="1" i="0" lang="nl-NL" sz="1300" u="none" cap="none" strike="noStrike">
                <a:solidFill>
                  <a:srgbClr val="004993"/>
                </a:solidFill>
                <a:latin typeface="Open Sans"/>
                <a:ea typeface="Open Sans"/>
                <a:cs typeface="Open Sans"/>
                <a:sym typeface="Open Sans"/>
              </a:rPr>
              <a:t>: </a:t>
            </a:r>
            <a:r>
              <a:rPr b="0" i="0" lang="nl-NL" sz="1300" u="none" cap="none" strike="noStrike">
                <a:solidFill>
                  <a:srgbClr val="004993"/>
                </a:solidFill>
                <a:latin typeface="Open Sans"/>
                <a:ea typeface="Open Sans"/>
                <a:cs typeface="Open Sans"/>
                <a:sym typeface="Open Sans"/>
              </a:rPr>
              <a:t>Kennis kan door iedereen vervaardigd worden en de beschikbaarheid van materialen maakt het makkelijker voor mensen om steeds maar weer kennis te vergaren.</a:t>
            </a:r>
            <a:endParaRPr b="1" i="0" sz="13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13"/>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p13"/>
          <p:cNvSpPr/>
          <p:nvPr/>
        </p:nvSpPr>
        <p:spPr>
          <a:xfrm>
            <a:off x="416100" y="3594850"/>
            <a:ext cx="6994500" cy="59394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62" name="Google Shape;262;p13"/>
          <p:cNvSpPr/>
          <p:nvPr/>
        </p:nvSpPr>
        <p:spPr>
          <a:xfrm>
            <a:off x="2396100" y="24669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63" name="Google Shape;263;p1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4" name="Google Shape;264;p1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nl-NL" sz="3300" u="none" cap="none" strike="noStrike">
                <a:solidFill>
                  <a:schemeClr val="lt1"/>
                </a:solidFill>
                <a:latin typeface="Calibri"/>
                <a:ea typeface="Calibri"/>
                <a:cs typeface="Calibri"/>
                <a:sym typeface="Calibri"/>
              </a:rPr>
              <a:t>OER</a:t>
            </a:r>
            <a:br>
              <a:rPr b="1" i="0" lang="nl-NL" sz="3300" u="none" cap="none" strike="noStrike">
                <a:solidFill>
                  <a:schemeClr val="lt1"/>
                </a:solidFill>
                <a:latin typeface="Calibri"/>
                <a:ea typeface="Calibri"/>
                <a:cs typeface="Calibri"/>
                <a:sym typeface="Calibri"/>
              </a:rPr>
            </a:br>
            <a:r>
              <a:rPr b="0" i="0" lang="nl-NL"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5" name="Google Shape;265;p1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6" name="Google Shape;266;p1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nl-NL" sz="3300" u="none" cap="none" strike="noStrike">
                <a:solidFill>
                  <a:schemeClr val="lt1"/>
                </a:solidFill>
                <a:latin typeface="Calibri"/>
                <a:ea typeface="Calibri"/>
                <a:cs typeface="Calibri"/>
                <a:sym typeface="Calibri"/>
              </a:rPr>
              <a:t>OER</a:t>
            </a:r>
            <a:br>
              <a:rPr b="1" i="0" lang="nl-NL" sz="3300" u="none" cap="none" strike="noStrike">
                <a:solidFill>
                  <a:schemeClr val="lt1"/>
                </a:solidFill>
                <a:latin typeface="Calibri"/>
                <a:ea typeface="Calibri"/>
                <a:cs typeface="Calibri"/>
                <a:sym typeface="Calibri"/>
              </a:rPr>
            </a:br>
            <a:r>
              <a:rPr b="0" i="0" lang="nl-NL" sz="2400" u="none" cap="none" strike="noStrike">
                <a:solidFill>
                  <a:schemeClr val="lt1"/>
                </a:solidFill>
                <a:latin typeface="Calibri"/>
                <a:ea typeface="Calibri"/>
                <a:cs typeface="Calibri"/>
                <a:sym typeface="Calibri"/>
              </a:rPr>
              <a:t>BASIS</a:t>
            </a:r>
            <a:endParaRPr b="0" i="0" sz="2400" u="none" cap="none" strike="noStrike">
              <a:solidFill>
                <a:schemeClr val="lt1"/>
              </a:solidFill>
              <a:latin typeface="Calibri"/>
              <a:ea typeface="Calibri"/>
              <a:cs typeface="Calibri"/>
              <a:sym typeface="Calibri"/>
            </a:endParaRPr>
          </a:p>
        </p:txBody>
      </p:sp>
      <p:pic>
        <p:nvPicPr>
          <p:cNvPr id="267" name="Google Shape;267;p13"/>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68" name="Google Shape;268;p13"/>
          <p:cNvSpPr txBox="1"/>
          <p:nvPr/>
        </p:nvSpPr>
        <p:spPr>
          <a:xfrm>
            <a:off x="1771700" y="4328738"/>
            <a:ext cx="5375100" cy="381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chemeClr val="dk1"/>
              </a:buClr>
              <a:buSzPts val="1100"/>
              <a:buFont typeface="Arial"/>
              <a:buNone/>
            </a:pPr>
            <a:r>
              <a:rPr b="1" i="0" lang="nl-NL" sz="1600" u="none" cap="none" strike="noStrike">
                <a:solidFill>
                  <a:srgbClr val="34C3E0"/>
                </a:solidFill>
                <a:latin typeface="Open Sans"/>
                <a:ea typeface="Open Sans"/>
                <a:cs typeface="Open Sans"/>
                <a:sym typeface="Open Sans"/>
              </a:rPr>
              <a:t>Voordelen van Open Onderwijs voor</a:t>
            </a:r>
            <a:r>
              <a:rPr b="1" i="0" lang="nl-NL" sz="1600" u="none" cap="none" strike="noStrike">
                <a:solidFill>
                  <a:schemeClr val="lt1"/>
                </a:solidFill>
                <a:latin typeface="Open Sans"/>
                <a:ea typeface="Open Sans"/>
                <a:cs typeface="Open Sans"/>
                <a:sym typeface="Open Sans"/>
              </a:rPr>
              <a:t> </a:t>
            </a:r>
            <a:r>
              <a:rPr b="1" i="0" lang="nl-NL" sz="1600" u="none" cap="none" strike="noStrike">
                <a:solidFill>
                  <a:srgbClr val="004993"/>
                </a:solidFill>
                <a:latin typeface="Open Sans"/>
                <a:ea typeface="Open Sans"/>
                <a:cs typeface="Open Sans"/>
                <a:sym typeface="Open Sans"/>
              </a:rPr>
              <a:t>iedereen</a:t>
            </a:r>
            <a:endParaRPr b="0" i="0" sz="1400" u="none" cap="none" strike="noStrike">
              <a:solidFill>
                <a:srgbClr val="000000"/>
              </a:solidFill>
              <a:latin typeface="Arial"/>
              <a:ea typeface="Arial"/>
              <a:cs typeface="Arial"/>
              <a:sym typeface="Arial"/>
            </a:endParaRPr>
          </a:p>
        </p:txBody>
      </p:sp>
      <p:sp>
        <p:nvSpPr>
          <p:cNvPr id="269" name="Google Shape;269;p13"/>
          <p:cNvSpPr txBox="1"/>
          <p:nvPr/>
        </p:nvSpPr>
        <p:spPr>
          <a:xfrm>
            <a:off x="2248550" y="5139300"/>
            <a:ext cx="4421400" cy="2823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500"/>
              <a:buFont typeface="Arial"/>
              <a:buNone/>
            </a:pPr>
            <a:r>
              <a:rPr b="1" i="0" lang="nl-NL" sz="1500" u="none" cap="none" strike="noStrike">
                <a:solidFill>
                  <a:srgbClr val="004993"/>
                </a:solidFill>
                <a:latin typeface="Open Sans"/>
                <a:ea typeface="Open Sans"/>
                <a:cs typeface="Open Sans"/>
                <a:sym typeface="Open Sans"/>
              </a:rPr>
              <a:t>Het verhogen van de kwaliteit: </a:t>
            </a:r>
            <a:r>
              <a:rPr b="0" i="0" lang="nl-NL" sz="1500" u="none" cap="none" strike="noStrike">
                <a:solidFill>
                  <a:srgbClr val="004993"/>
                </a:solidFill>
                <a:latin typeface="Open Sans"/>
                <a:ea typeface="Open Sans"/>
                <a:cs typeface="Open Sans"/>
                <a:sym typeface="Open Sans"/>
              </a:rPr>
              <a:t>Iedereen kan bijdragen tot de kwaliteitsverbetering van OER door kritische vragen te stellen over de inhoud. Dit is mogelijk dankzij de open toegang tot OER.</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500"/>
              <a:buFont typeface="Arial"/>
              <a:buNone/>
            </a:pPr>
            <a:r>
              <a:t/>
            </a:r>
            <a:endParaRPr b="1"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rPr b="1" i="0" lang="nl-NL" sz="1500" u="none" cap="none" strike="noStrike">
                <a:solidFill>
                  <a:srgbClr val="004993"/>
                </a:solidFill>
                <a:latin typeface="Open Sans"/>
                <a:ea typeface="Open Sans"/>
                <a:cs typeface="Open Sans"/>
                <a:sym typeface="Open Sans"/>
              </a:rPr>
              <a:t>Het verleggen van grenzen: </a:t>
            </a:r>
            <a:r>
              <a:rPr b="0" i="0" lang="nl-NL" sz="1600" u="none" cap="none" strike="noStrike">
                <a:solidFill>
                  <a:srgbClr val="004993"/>
                </a:solidFill>
                <a:latin typeface="Open Sans"/>
                <a:ea typeface="Open Sans"/>
                <a:cs typeface="Open Sans"/>
                <a:sym typeface="Open Sans"/>
              </a:rPr>
              <a:t>OER</a:t>
            </a:r>
            <a:r>
              <a:rPr b="0" i="0" lang="nl-NL" sz="1500" u="none" cap="none" strike="noStrike">
                <a:solidFill>
                  <a:srgbClr val="004993"/>
                </a:solidFill>
                <a:latin typeface="Open Sans"/>
                <a:ea typeface="Open Sans"/>
                <a:cs typeface="Open Sans"/>
                <a:sym typeface="Open Sans"/>
              </a:rPr>
              <a:t> zijn een prachtige manier om kennis over de grenzen heen te delen door aanpassingen mogelijk te maken die lokaal écht werken.</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t/>
            </a:r>
            <a:endParaRPr b="0" i="0" sz="1500" u="none" cap="none" strike="noStrike">
              <a:solidFill>
                <a:srgbClr val="004993"/>
              </a:solidFill>
              <a:latin typeface="Open Sans"/>
              <a:ea typeface="Open Sans"/>
              <a:cs typeface="Open Sans"/>
              <a:sym typeface="Open Sans"/>
            </a:endParaRPr>
          </a:p>
        </p:txBody>
      </p:sp>
      <p:sp>
        <p:nvSpPr>
          <p:cNvPr id="270" name="Google Shape;270;p13"/>
          <p:cNvSpPr txBox="1"/>
          <p:nvPr/>
        </p:nvSpPr>
        <p:spPr>
          <a:xfrm>
            <a:off x="2357725" y="459425"/>
            <a:ext cx="4629300" cy="169274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“Open Educational Resources (OER) </a:t>
            </a:r>
            <a:r>
              <a:rPr b="0" i="0" lang="nl-NL" sz="1400" u="none" cap="none" strike="noStrike">
                <a:solidFill>
                  <a:srgbClr val="004993"/>
                </a:solidFill>
                <a:latin typeface="Open Sans"/>
                <a:ea typeface="Open Sans"/>
                <a:cs typeface="Open Sans"/>
                <a:sym typeface="Open Sans"/>
              </a:rPr>
              <a:t>zijn leer-, onderwijs- en onderzoeksmaterialen in </a:t>
            </a:r>
            <a:r>
              <a:rPr b="1" i="0" lang="nl-NL" sz="1400" u="none" cap="none" strike="noStrike">
                <a:solidFill>
                  <a:srgbClr val="004993"/>
                </a:solidFill>
                <a:latin typeface="Open Sans"/>
                <a:ea typeface="Open Sans"/>
                <a:cs typeface="Open Sans"/>
                <a:sym typeface="Open Sans"/>
              </a:rPr>
              <a:t>elk formaat en medium</a:t>
            </a:r>
            <a:r>
              <a:rPr b="0" i="0" lang="nl-NL" sz="1400" u="none" cap="none" strike="noStrike">
                <a:solidFill>
                  <a:srgbClr val="004993"/>
                </a:solidFill>
                <a:latin typeface="Open Sans"/>
                <a:ea typeface="Open Sans"/>
                <a:cs typeface="Open Sans"/>
                <a:sym typeface="Open Sans"/>
              </a:rPr>
              <a:t> die in het publieke domein aanwezig zijn of onder auteursrecht vallen dat onder een </a:t>
            </a:r>
            <a:r>
              <a:rPr b="1" i="0" lang="nl-NL" sz="1400" u="none" cap="none" strike="noStrike">
                <a:solidFill>
                  <a:srgbClr val="004993"/>
                </a:solidFill>
                <a:latin typeface="Open Sans"/>
                <a:ea typeface="Open Sans"/>
                <a:cs typeface="Open Sans"/>
                <a:sym typeface="Open Sans"/>
              </a:rPr>
              <a:t>open licentie </a:t>
            </a:r>
            <a:r>
              <a:rPr b="0" i="0" lang="nl-NL" sz="1400" u="none" cap="none" strike="noStrike">
                <a:solidFill>
                  <a:srgbClr val="004993"/>
                </a:solidFill>
                <a:latin typeface="Open Sans"/>
                <a:ea typeface="Open Sans"/>
                <a:cs typeface="Open Sans"/>
                <a:sym typeface="Open Sans"/>
              </a:rPr>
              <a:t>vrijgegeven is, die kosteloze toegang, hergebruik, herbestemming, aanpassing en verspreiding door anderen toestaat."</a:t>
            </a:r>
            <a:endParaRPr b="0" i="0" sz="1700" u="none" cap="none" strike="noStrike">
              <a:solidFill>
                <a:srgbClr val="004993"/>
              </a:solidFill>
              <a:latin typeface="Open Sans"/>
              <a:ea typeface="Open Sans"/>
              <a:cs typeface="Open Sans"/>
              <a:sym typeface="Open Sans"/>
            </a:endParaRPr>
          </a:p>
        </p:txBody>
      </p:sp>
      <p:sp>
        <p:nvSpPr>
          <p:cNvPr id="271" name="Google Shape;271;p13"/>
          <p:cNvSpPr txBox="1"/>
          <p:nvPr/>
        </p:nvSpPr>
        <p:spPr>
          <a:xfrm>
            <a:off x="416100" y="2123153"/>
            <a:ext cx="7228200" cy="708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200"/>
              </a:spcBef>
              <a:spcAft>
                <a:spcPts val="0"/>
              </a:spcAft>
              <a:buClr>
                <a:srgbClr val="000000"/>
              </a:buClr>
              <a:buSzPts val="1200"/>
              <a:buFont typeface="Arial"/>
              <a:buNone/>
            </a:pPr>
            <a:r>
              <a:rPr b="1" i="0" lang="nl-NL" sz="1200" u="none" cap="none" strike="noStrike">
                <a:solidFill>
                  <a:srgbClr val="34C3E0"/>
                </a:solidFill>
                <a:latin typeface="Open Sans"/>
                <a:ea typeface="Open Sans"/>
                <a:cs typeface="Open Sans"/>
                <a:sym typeface="Open Sans"/>
              </a:rPr>
              <a:t>Uit de UNESCO Aanbeveling Open Leermaterialen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200"/>
              </a:spcBef>
              <a:spcAft>
                <a:spcPts val="0"/>
              </a:spcAft>
              <a:buClr>
                <a:srgbClr val="000000"/>
              </a:buClr>
              <a:buSzPts val="1200"/>
              <a:buFont typeface="Arial"/>
              <a:buNone/>
            </a:pPr>
            <a:r>
              <a:rPr b="0" i="0" lang="nl-NL" sz="1200" u="sng" cap="none" strike="noStrike">
                <a:solidFill>
                  <a:schemeClr val="hlink"/>
                </a:solidFill>
                <a:latin typeface="Open Sans"/>
                <a:ea typeface="Open Sans"/>
                <a:cs typeface="Open Sans"/>
                <a:sym typeface="Open Sans"/>
                <a:hlinkClick r:id="rId5"/>
              </a:rPr>
              <a:t>https://tinyurl.com/openedrec</a:t>
            </a:r>
            <a:r>
              <a:rPr b="0" i="0" lang="nl-NL" sz="1200" u="none" cap="none" strike="noStrike">
                <a:solidFill>
                  <a:srgbClr val="34C3E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272" name="Google Shape;272;p13"/>
          <p:cNvSpPr/>
          <p:nvPr/>
        </p:nvSpPr>
        <p:spPr>
          <a:xfrm>
            <a:off x="-1008475"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g2fdbecee530_3_0"/>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g2fdbecee530_3_0"/>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79" name="Google Shape;279;g2fdbecee530_3_0"/>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g2fdbecee530_3_0"/>
          <p:cNvSpPr/>
          <p:nvPr/>
        </p:nvSpPr>
        <p:spPr>
          <a:xfrm>
            <a:off x="-13602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81" name="Google Shape;281;g2fdbecee530_3_0"/>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82" name="Google Shape;282;g2fdbecee530_3_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nl-NL" sz="3300" u="none" cap="none" strike="noStrike">
                <a:solidFill>
                  <a:schemeClr val="lt1"/>
                </a:solidFill>
                <a:latin typeface="Calibri"/>
                <a:ea typeface="Calibri"/>
                <a:cs typeface="Calibri"/>
                <a:sym typeface="Calibri"/>
              </a:rPr>
              <a:t>OER</a:t>
            </a:r>
            <a:br>
              <a:rPr b="1" i="0" lang="nl-NL" sz="3300" u="none" cap="none" strike="noStrike">
                <a:solidFill>
                  <a:schemeClr val="lt1"/>
                </a:solidFill>
                <a:latin typeface="Calibri"/>
                <a:ea typeface="Calibri"/>
                <a:cs typeface="Calibri"/>
                <a:sym typeface="Calibri"/>
              </a:rPr>
            </a:br>
            <a:r>
              <a:rPr b="0" i="0" lang="nl-NL"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83" name="Google Shape;283;g2fdbecee530_3_0"/>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nl-NL" sz="1200" u="sng" cap="none" strike="noStrike">
                <a:solidFill>
                  <a:schemeClr val="hlink"/>
                </a:solidFill>
                <a:latin typeface="Open Sans"/>
                <a:ea typeface="Open Sans"/>
                <a:cs typeface="Open Sans"/>
                <a:sym typeface="Open Sans"/>
                <a:hlinkClick r:id="rId4"/>
              </a:rPr>
              <a:t>https://tinyurl.com/openedrec</a:t>
            </a:r>
            <a:r>
              <a:rPr b="0" i="0" lang="nl-NL"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84" name="Google Shape;284;g2fdbecee530_3_0"/>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"Open Educational Resources (OER) </a:t>
            </a:r>
            <a:r>
              <a:rPr b="0" i="0" lang="nl-NL" sz="1400" u="none" cap="none" strike="noStrike">
                <a:solidFill>
                  <a:srgbClr val="004993"/>
                </a:solidFill>
                <a:latin typeface="Open Sans"/>
                <a:ea typeface="Open Sans"/>
                <a:cs typeface="Open Sans"/>
                <a:sym typeface="Open Sans"/>
              </a:rPr>
              <a:t>are learning, teaching and research materials in </a:t>
            </a:r>
            <a:r>
              <a:rPr b="1" i="0" lang="nl-NL" sz="1400" u="none" cap="none" strike="noStrike">
                <a:solidFill>
                  <a:srgbClr val="004993"/>
                </a:solidFill>
                <a:latin typeface="Open Sans"/>
                <a:ea typeface="Open Sans"/>
                <a:cs typeface="Open Sans"/>
                <a:sym typeface="Open Sans"/>
              </a:rPr>
              <a:t>any format and medium</a:t>
            </a:r>
            <a:r>
              <a:rPr b="0" i="0" lang="nl-NL"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nl-NL" sz="1400" u="none" cap="none" strike="noStrike">
                <a:solidFill>
                  <a:srgbClr val="004993"/>
                </a:solidFill>
                <a:latin typeface="Open Sans"/>
                <a:ea typeface="Open Sans"/>
                <a:cs typeface="Open Sans"/>
                <a:sym typeface="Open Sans"/>
              </a:rPr>
              <a:t>open license</a:t>
            </a:r>
            <a:r>
              <a:rPr b="0" i="0" lang="nl-NL"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285" name="Google Shape;285;g2fdbecee530_3_0"/>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286" name="Google Shape;286;g2fdbecee530_3_0"/>
          <p:cNvSpPr txBox="1"/>
          <p:nvPr/>
        </p:nvSpPr>
        <p:spPr>
          <a:xfrm>
            <a:off x="1526075" y="3748000"/>
            <a:ext cx="5884500" cy="59805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000"/>
              </a:spcBef>
              <a:spcAft>
                <a:spcPts val="0"/>
              </a:spcAft>
              <a:buClr>
                <a:srgbClr val="000000"/>
              </a:buClr>
              <a:buSzPts val="1200"/>
              <a:buFont typeface="Arial"/>
              <a:buNone/>
            </a:pPr>
            <a:r>
              <a:rPr b="1" lang="nl-NL" sz="1200">
                <a:solidFill>
                  <a:srgbClr val="004993"/>
                </a:solidFill>
                <a:latin typeface="Open Sans"/>
                <a:ea typeface="Open Sans"/>
                <a:cs typeface="Open Sans"/>
                <a:sym typeface="Open Sans"/>
              </a:rPr>
              <a:t>Professionele ontwikkeling ondersteunen:</a:t>
            </a:r>
            <a:r>
              <a:rPr lang="nl-NL" sz="1200">
                <a:solidFill>
                  <a:srgbClr val="004993"/>
                </a:solidFill>
                <a:latin typeface="Open Sans"/>
                <a:ea typeface="Open Sans"/>
                <a:cs typeface="Open Sans"/>
                <a:sym typeface="Open Sans"/>
              </a:rPr>
              <a:t> Betrokkenheid op bibliotheek-, institutioneel, nationaal of internationaal niveau bij OER en OE-governance kan worden gebruikt als een mogelijkheid voor professionele ontwikkeling en een groeipad buiten de 'traditionele' of meer gevestigde expertisegebieden (bijv. collectievorming, metadata, etc.).</a:t>
            </a:r>
            <a:endParaRPr sz="1200">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200"/>
              <a:buFont typeface="Arial"/>
              <a:buNone/>
            </a:pPr>
            <a:r>
              <a:rPr b="1" lang="nl-NL" sz="1200">
                <a:solidFill>
                  <a:srgbClr val="004993"/>
                </a:solidFill>
                <a:latin typeface="Open Sans"/>
                <a:ea typeface="Open Sans"/>
                <a:cs typeface="Open Sans"/>
                <a:sym typeface="Open Sans"/>
              </a:rPr>
              <a:t>Erkenning als gewaardeerde partners:</a:t>
            </a:r>
            <a:r>
              <a:rPr lang="nl-NL" sz="1200">
                <a:solidFill>
                  <a:srgbClr val="004993"/>
                </a:solidFill>
                <a:latin typeface="Open Sans"/>
                <a:ea typeface="Open Sans"/>
                <a:cs typeface="Open Sans"/>
                <a:sym typeface="Open Sans"/>
              </a:rPr>
              <a:t> Dankzij hun expertise in open pedagogie en open licenties worden bibliotheekmedewerkers door docenten en onderzoekers erkend als betrouwbare partners bij het vinden, aanpassen en creëren van betrouwbare onderwijsmaterialen.</a:t>
            </a:r>
            <a:endParaRPr sz="1200">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200"/>
              <a:buFont typeface="Arial"/>
              <a:buNone/>
            </a:pPr>
            <a:r>
              <a:rPr b="1" lang="nl-NL" sz="1200">
                <a:solidFill>
                  <a:srgbClr val="004993"/>
                </a:solidFill>
                <a:latin typeface="Open Sans"/>
                <a:ea typeface="Open Sans"/>
                <a:cs typeface="Open Sans"/>
                <a:sym typeface="Open Sans"/>
              </a:rPr>
              <a:t>Ontwikkel synergieën met open wetenschap: </a:t>
            </a:r>
            <a:r>
              <a:rPr lang="nl-NL" sz="1200">
                <a:solidFill>
                  <a:srgbClr val="004993"/>
                </a:solidFill>
                <a:latin typeface="Open Sans"/>
                <a:ea typeface="Open Sans"/>
                <a:cs typeface="Open Sans"/>
                <a:sym typeface="Open Sans"/>
              </a:rPr>
              <a:t>Open Science en Open Education zijn vaak gescheiden en de kennis is in handen van verschillende professionals. Bibliothecarissen kunnen deze twee gebieden met elkaar verbinden door een meer holistische benadering van Open, waardoor een open cultuur binnen de instelling/academische gemeenschap wordt gestimuleerd.</a:t>
            </a:r>
            <a:endParaRPr sz="1200">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200"/>
              <a:buFont typeface="Arial"/>
              <a:buNone/>
            </a:pPr>
            <a:r>
              <a:rPr b="1" lang="nl-NL" sz="1200">
                <a:solidFill>
                  <a:srgbClr val="004993"/>
                </a:solidFill>
                <a:latin typeface="Open Sans"/>
                <a:ea typeface="Open Sans"/>
                <a:cs typeface="Open Sans"/>
                <a:sym typeface="Open Sans"/>
              </a:rPr>
              <a:t>Samenwerking en kennisdeling bevorderen: </a:t>
            </a:r>
            <a:r>
              <a:rPr lang="nl-NL" sz="1200">
                <a:solidFill>
                  <a:srgbClr val="004993"/>
                </a:solidFill>
                <a:latin typeface="Open Sans"/>
                <a:ea typeface="Open Sans"/>
                <a:cs typeface="Open Sans"/>
                <a:sym typeface="Open Sans"/>
              </a:rPr>
              <a:t>Bibliotheekmedewerkers spelen een fundamentele rol in het faciliteren van samenwerking door het samenstellen van collecties van open bronnen, het organiseren van trainingen en workshops over thema's met betrekking tot open onderwijs en het stimuleren van praktijkgemeenschappen rondom Open Education, waardoor ook hun eigen professionele netwerken worden uitgebreid.</a:t>
            </a:r>
            <a:endParaRPr sz="1200">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None/>
            </a:pPr>
            <a:r>
              <a:rPr b="1" lang="nl-NL" sz="1200">
                <a:solidFill>
                  <a:srgbClr val="004993"/>
                </a:solidFill>
                <a:latin typeface="Open Sans"/>
                <a:ea typeface="Open Sans"/>
                <a:cs typeface="Open Sans"/>
                <a:sym typeface="Open Sans"/>
              </a:rPr>
              <a:t>Kosten verlagen: </a:t>
            </a:r>
            <a:r>
              <a:rPr lang="nl-NL" sz="1200">
                <a:solidFill>
                  <a:srgbClr val="004993"/>
                </a:solidFill>
                <a:latin typeface="Open Sans"/>
                <a:ea typeface="Open Sans"/>
                <a:cs typeface="Open Sans"/>
                <a:sym typeface="Open Sans"/>
              </a:rPr>
              <a:t>Bespaar bibliotheekbudgetten op de aanschaf van dure en beperkende licenties voor commerciële publicaties, onder meer bij het adviseren van docenten en studenten met OER-alternatieven voor klassikale literatuur. Dit voordeel draagt bij aan de noodzakelijke Open Access Transitie van bibliotheek- en universiteitsbudgetten op de lange termijn.</a:t>
            </a:r>
            <a:endParaRPr b="0" i="0" sz="1200" u="none" cap="none" strike="noStrike">
              <a:solidFill>
                <a:srgbClr val="004993"/>
              </a:solidFill>
              <a:latin typeface="Open Sans"/>
              <a:ea typeface="Open Sans"/>
              <a:cs typeface="Open Sans"/>
              <a:sym typeface="Open Sans"/>
            </a:endParaRPr>
          </a:p>
        </p:txBody>
      </p:sp>
      <p:sp>
        <p:nvSpPr>
          <p:cNvPr id="287" name="Google Shape;287;g2fdbecee530_3_0"/>
          <p:cNvSpPr txBox="1"/>
          <p:nvPr/>
        </p:nvSpPr>
        <p:spPr>
          <a:xfrm>
            <a:off x="165751" y="3446100"/>
            <a:ext cx="7706700" cy="4185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nl-NL" sz="1800">
                <a:solidFill>
                  <a:schemeClr val="accent2"/>
                </a:solidFill>
                <a:latin typeface="Open Sans"/>
                <a:ea typeface="Open Sans"/>
                <a:cs typeface="Open Sans"/>
                <a:sym typeface="Open Sans"/>
              </a:rPr>
              <a:t>Voordelen van Open Onderwijs voor </a:t>
            </a:r>
            <a:r>
              <a:rPr b="1" lang="nl-NL" sz="1800">
                <a:solidFill>
                  <a:srgbClr val="004993"/>
                </a:solidFill>
                <a:latin typeface="Open Sans"/>
                <a:ea typeface="Open Sans"/>
                <a:cs typeface="Open Sans"/>
                <a:sym typeface="Open Sans"/>
              </a:rPr>
              <a:t>bibliotheekmedewerkers</a:t>
            </a:r>
            <a:r>
              <a:rPr lang="nl-NL" sz="1900">
                <a:solidFill>
                  <a:schemeClr val="dk1"/>
                </a:solidFill>
                <a:highlight>
                  <a:srgbClr val="93C47D"/>
                </a:highlight>
              </a:rPr>
              <a:t>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g2fdbecee530_3_14"/>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g2fdbecee530_3_14"/>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94" name="Google Shape;294;g2fdbecee530_3_14"/>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g2fdbecee530_3_14"/>
          <p:cNvSpPr/>
          <p:nvPr/>
        </p:nvSpPr>
        <p:spPr>
          <a:xfrm>
            <a:off x="-13602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96" name="Google Shape;296;g2fdbecee530_3_1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97" name="Google Shape;297;g2fdbecee530_3_1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nl-NL" sz="3300" u="none" cap="none" strike="noStrike">
                <a:solidFill>
                  <a:schemeClr val="lt1"/>
                </a:solidFill>
                <a:latin typeface="Calibri"/>
                <a:ea typeface="Calibri"/>
                <a:cs typeface="Calibri"/>
                <a:sym typeface="Calibri"/>
              </a:rPr>
              <a:t>OER</a:t>
            </a:r>
            <a:br>
              <a:rPr b="1" i="0" lang="nl-NL" sz="3300" u="none" cap="none" strike="noStrike">
                <a:solidFill>
                  <a:schemeClr val="lt1"/>
                </a:solidFill>
                <a:latin typeface="Calibri"/>
                <a:ea typeface="Calibri"/>
                <a:cs typeface="Calibri"/>
                <a:sym typeface="Calibri"/>
              </a:rPr>
            </a:br>
            <a:r>
              <a:rPr b="0" i="0" lang="nl-NL"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98" name="Google Shape;298;g2fdbecee530_3_14"/>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nl-NL" sz="1200" u="sng" cap="none" strike="noStrike">
                <a:solidFill>
                  <a:schemeClr val="hlink"/>
                </a:solidFill>
                <a:latin typeface="Open Sans"/>
                <a:ea typeface="Open Sans"/>
                <a:cs typeface="Open Sans"/>
                <a:sym typeface="Open Sans"/>
                <a:hlinkClick r:id="rId4"/>
              </a:rPr>
              <a:t>https://tinyurl.com/openedrec</a:t>
            </a:r>
            <a:r>
              <a:rPr b="0" i="0" lang="nl-NL"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99" name="Google Shape;299;g2fdbecee530_3_14"/>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"Open Educational Resources (OER) </a:t>
            </a:r>
            <a:r>
              <a:rPr b="0" i="0" lang="nl-NL" sz="1400" u="none" cap="none" strike="noStrike">
                <a:solidFill>
                  <a:srgbClr val="004993"/>
                </a:solidFill>
                <a:latin typeface="Open Sans"/>
                <a:ea typeface="Open Sans"/>
                <a:cs typeface="Open Sans"/>
                <a:sym typeface="Open Sans"/>
              </a:rPr>
              <a:t>are learning, teaching and research materials in </a:t>
            </a:r>
            <a:r>
              <a:rPr b="1" i="0" lang="nl-NL" sz="1400" u="none" cap="none" strike="noStrike">
                <a:solidFill>
                  <a:srgbClr val="004993"/>
                </a:solidFill>
                <a:latin typeface="Open Sans"/>
                <a:ea typeface="Open Sans"/>
                <a:cs typeface="Open Sans"/>
                <a:sym typeface="Open Sans"/>
              </a:rPr>
              <a:t>any format and medium</a:t>
            </a:r>
            <a:r>
              <a:rPr b="0" i="0" lang="nl-NL"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nl-NL" sz="1400" u="none" cap="none" strike="noStrike">
                <a:solidFill>
                  <a:srgbClr val="004993"/>
                </a:solidFill>
                <a:latin typeface="Open Sans"/>
                <a:ea typeface="Open Sans"/>
                <a:cs typeface="Open Sans"/>
                <a:sym typeface="Open Sans"/>
              </a:rPr>
              <a:t>open license</a:t>
            </a:r>
            <a:r>
              <a:rPr b="0" i="0" lang="nl-NL"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300" name="Google Shape;300;g2fdbecee530_3_14"/>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301" name="Google Shape;301;g2fdbecee530_3_14"/>
          <p:cNvSpPr txBox="1"/>
          <p:nvPr/>
        </p:nvSpPr>
        <p:spPr>
          <a:xfrm>
            <a:off x="1540975" y="3747375"/>
            <a:ext cx="5799600" cy="5997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chemeClr val="dk1"/>
              </a:buClr>
              <a:buSzPts val="1100"/>
              <a:buFont typeface="Arial"/>
              <a:buNone/>
            </a:pPr>
            <a:r>
              <a:rPr b="1" lang="nl-NL">
                <a:solidFill>
                  <a:srgbClr val="004993"/>
                </a:solidFill>
                <a:latin typeface="Open Sans"/>
                <a:ea typeface="Open Sans"/>
                <a:cs typeface="Open Sans"/>
                <a:sym typeface="Open Sans"/>
              </a:rPr>
              <a:t>Nieuwe bibliotheekmedewerkers aantrekken: </a:t>
            </a:r>
            <a:r>
              <a:rPr lang="nl-NL">
                <a:solidFill>
                  <a:srgbClr val="004993"/>
                </a:solidFill>
                <a:latin typeface="Open Sans"/>
                <a:ea typeface="Open Sans"/>
                <a:cs typeface="Open Sans"/>
                <a:sym typeface="Open Sans"/>
              </a:rPr>
              <a:t>De sterke link tussen Open Education en sociale rechtvaardigheid maakt het bibliotheekwezen tot een aantrekkelijke beroepskeuze voor opkomende professionals en toekomstige bibliotheekmedewerkers.</a:t>
            </a:r>
            <a:endParaRPr>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nl-NL">
                <a:solidFill>
                  <a:srgbClr val="004993"/>
                </a:solidFill>
                <a:latin typeface="Open Sans"/>
                <a:ea typeface="Open Sans"/>
                <a:cs typeface="Open Sans"/>
                <a:sym typeface="Open Sans"/>
              </a:rPr>
              <a:t>Erkenning uitbreiden:</a:t>
            </a:r>
            <a:r>
              <a:rPr lang="nl-NL">
                <a:solidFill>
                  <a:srgbClr val="004993"/>
                </a:solidFill>
                <a:latin typeface="Open Sans"/>
                <a:ea typeface="Open Sans"/>
                <a:cs typeface="Open Sans"/>
                <a:sym typeface="Open Sans"/>
              </a:rPr>
              <a:t> Ontwikkelaars en facilitators van OER krijgen wereldwijd bekendheid door hun werk dat openheid en andere universele waarden voorstaat. De al gewaardeerde rol van bibliotheekmedewerkers/informatiespecialisten als curatoren van onderwijsmateriaal wordt met OE nog prominenter.</a:t>
            </a:r>
            <a:endParaRPr>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nl-NL">
                <a:solidFill>
                  <a:srgbClr val="004993"/>
                </a:solidFill>
                <a:latin typeface="Open Sans"/>
                <a:ea typeface="Open Sans"/>
                <a:cs typeface="Open Sans"/>
                <a:sym typeface="Open Sans"/>
              </a:rPr>
              <a:t>De impact en het bereik vergroten: </a:t>
            </a:r>
            <a:r>
              <a:rPr lang="nl-NL">
                <a:solidFill>
                  <a:srgbClr val="004993"/>
                </a:solidFill>
                <a:latin typeface="Open Sans"/>
                <a:ea typeface="Open Sans"/>
                <a:cs typeface="Open Sans"/>
                <a:sym typeface="Open Sans"/>
              </a:rPr>
              <a:t>Het bereik en de impact van bibliotheekmedewerkers buiten hun eigen instelling helpen vergroten.</a:t>
            </a:r>
            <a:endParaRPr>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nl-NL">
                <a:solidFill>
                  <a:srgbClr val="004993"/>
                </a:solidFill>
                <a:latin typeface="Open Sans"/>
                <a:ea typeface="Open Sans"/>
                <a:cs typeface="Open Sans"/>
                <a:sym typeface="Open Sans"/>
              </a:rPr>
              <a:t>Bijdragen aan het bereiken van de SDG's:</a:t>
            </a:r>
            <a:r>
              <a:rPr lang="nl-NL">
                <a:solidFill>
                  <a:srgbClr val="004993"/>
                </a:solidFill>
                <a:latin typeface="Open Sans"/>
                <a:ea typeface="Open Sans"/>
                <a:cs typeface="Open Sans"/>
                <a:sym typeface="Open Sans"/>
              </a:rPr>
              <a:t> Een concretere en meetbare bijdrage helpen leveren aan het bereiken van de SDG's.</a:t>
            </a:r>
            <a:endParaRPr>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lang="nl-NL">
                <a:solidFill>
                  <a:srgbClr val="004993"/>
                </a:solidFill>
                <a:latin typeface="Open Sans"/>
                <a:ea typeface="Open Sans"/>
                <a:cs typeface="Open Sans"/>
                <a:sym typeface="Open Sans"/>
              </a:rPr>
              <a:t>Afstemmen op GDI-strategie: Voor bibliotheekmedewerkers is Open Education een strategisch instrument om de doelstellingen voor Gelijkheid, Diversiteit en Inclusie te bevorderen, door ervoor te zorgen dat leeromgevingen toegankelijk en inclusief zijn voor iedereen.</a:t>
            </a:r>
            <a:endParaRPr>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None/>
            </a:pPr>
            <a:r>
              <a:rPr b="1" lang="nl-NL">
                <a:solidFill>
                  <a:srgbClr val="004993"/>
                </a:solidFill>
                <a:latin typeface="Open Sans"/>
                <a:ea typeface="Open Sans"/>
                <a:cs typeface="Open Sans"/>
                <a:sym typeface="Open Sans"/>
              </a:rPr>
              <a:t>Collega's steunen en gesteund worden door collega's: </a:t>
            </a:r>
            <a:r>
              <a:rPr lang="nl-NL">
                <a:solidFill>
                  <a:srgbClr val="004993"/>
                </a:solidFill>
                <a:latin typeface="Open Sans"/>
                <a:ea typeface="Open Sans"/>
                <a:cs typeface="Open Sans"/>
                <a:sym typeface="Open Sans"/>
              </a:rPr>
              <a:t>Bibliotheekmedewerkers cultiveren levenslang leren door diverse opleidingsmogelijkheden te bieden en wederzijdse ondersteuning binnen hun gemeenschap te stimuleren.</a:t>
            </a:r>
            <a:endParaRPr b="1" i="0" sz="1400" u="none" cap="none" strike="noStrike">
              <a:solidFill>
                <a:srgbClr val="004993"/>
              </a:solidFill>
              <a:latin typeface="Open Sans"/>
              <a:ea typeface="Open Sans"/>
              <a:cs typeface="Open Sans"/>
              <a:sym typeface="Open Sans"/>
            </a:endParaRPr>
          </a:p>
        </p:txBody>
      </p:sp>
      <p:sp>
        <p:nvSpPr>
          <p:cNvPr id="302" name="Google Shape;302;g2fdbecee530_3_14"/>
          <p:cNvSpPr txBox="1"/>
          <p:nvPr/>
        </p:nvSpPr>
        <p:spPr>
          <a:xfrm>
            <a:off x="165751" y="3446100"/>
            <a:ext cx="7706700" cy="4185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nl-NL" sz="1800">
                <a:solidFill>
                  <a:schemeClr val="accent2"/>
                </a:solidFill>
                <a:latin typeface="Open Sans"/>
                <a:ea typeface="Open Sans"/>
                <a:cs typeface="Open Sans"/>
                <a:sym typeface="Open Sans"/>
              </a:rPr>
              <a:t>Voordelen van Open Onderwijs voor </a:t>
            </a:r>
            <a:r>
              <a:rPr b="1" lang="nl-NL" sz="1800">
                <a:solidFill>
                  <a:srgbClr val="004993"/>
                </a:solidFill>
                <a:latin typeface="Open Sans"/>
                <a:ea typeface="Open Sans"/>
                <a:cs typeface="Open Sans"/>
                <a:sym typeface="Open Sans"/>
              </a:rPr>
              <a:t>bibliotheekmedewerkers</a:t>
            </a:r>
            <a:r>
              <a:rPr lang="nl-NL" sz="1900">
                <a:solidFill>
                  <a:schemeClr val="dk1"/>
                </a:solidFill>
                <a:highlight>
                  <a:srgbClr val="93C47D"/>
                </a:highlight>
              </a:rPr>
              <a:t>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pic>
        <p:nvPicPr>
          <p:cNvPr id="307" name="Google Shape;307;p14"/>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308" name="Google Shape;308;p14"/>
          <p:cNvSpPr txBox="1"/>
          <p:nvPr/>
        </p:nvSpPr>
        <p:spPr>
          <a:xfrm>
            <a:off x="1550175" y="106577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nl-NL" sz="6000" u="none" cap="none" strike="noStrike">
                <a:solidFill>
                  <a:schemeClr val="lt1"/>
                </a:solidFill>
                <a:latin typeface="Calibri"/>
                <a:ea typeface="Calibri"/>
                <a:cs typeface="Calibri"/>
                <a:sym typeface="Calibri"/>
              </a:rPr>
              <a:t>OER</a:t>
            </a:r>
            <a:br>
              <a:rPr b="1" i="0" lang="nl-NL" sz="6000" u="none" cap="none" strike="noStrike">
                <a:solidFill>
                  <a:schemeClr val="lt1"/>
                </a:solidFill>
                <a:latin typeface="Calibri"/>
                <a:ea typeface="Calibri"/>
                <a:cs typeface="Calibri"/>
                <a:sym typeface="Calibri"/>
              </a:rPr>
            </a:br>
            <a:r>
              <a:rPr b="0" i="0" lang="nl-NL" sz="6000" u="none" cap="none" strike="noStrike">
                <a:solidFill>
                  <a:schemeClr val="lt1"/>
                </a:solidFill>
                <a:latin typeface="Calibri"/>
                <a:ea typeface="Calibri"/>
                <a:cs typeface="Calibri"/>
                <a:sym typeface="Calibri"/>
              </a:rPr>
              <a:t>BASIS</a:t>
            </a:r>
            <a:endParaRPr b="0" i="0" sz="6000" u="none" cap="none" strike="noStrike">
              <a:solidFill>
                <a:schemeClr val="lt1"/>
              </a:solidFill>
              <a:latin typeface="Calibri"/>
              <a:ea typeface="Calibri"/>
              <a:cs typeface="Calibri"/>
              <a:sym typeface="Calibri"/>
            </a:endParaRPr>
          </a:p>
        </p:txBody>
      </p:sp>
      <p:sp>
        <p:nvSpPr>
          <p:cNvPr id="309" name="Google Shape;309;p14"/>
          <p:cNvSpPr txBox="1"/>
          <p:nvPr/>
        </p:nvSpPr>
        <p:spPr>
          <a:xfrm>
            <a:off x="570907" y="4595025"/>
            <a:ext cx="6418200" cy="8928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nl-NL" sz="4600" u="none" cap="none" strike="noStrike">
                <a:solidFill>
                  <a:srgbClr val="004993"/>
                </a:solidFill>
                <a:latin typeface="Open Sans"/>
                <a:ea typeface="Open Sans"/>
                <a:cs typeface="Open Sans"/>
                <a:sym typeface="Open Sans"/>
              </a:rPr>
              <a:t>EEN ENOEL TOOLKIT </a:t>
            </a:r>
            <a:endParaRPr b="1" i="0" sz="4600" u="none" cap="none" strike="noStrike">
              <a:solidFill>
                <a:srgbClr val="004993"/>
              </a:solidFill>
              <a:latin typeface="Open Sans"/>
              <a:ea typeface="Open Sans"/>
              <a:cs typeface="Open Sans"/>
              <a:sym typeface="Open Sans"/>
            </a:endParaRPr>
          </a:p>
        </p:txBody>
      </p:sp>
      <p:pic>
        <p:nvPicPr>
          <p:cNvPr id="310" name="Google Shape;310;p14"/>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311" name="Google Shape;311;p14"/>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312" name="Google Shape;312;p14"/>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
        <p:nvSpPr>
          <p:cNvPr id="313" name="Google Shape;313;p14"/>
          <p:cNvSpPr txBox="1"/>
          <p:nvPr/>
        </p:nvSpPr>
        <p:spPr>
          <a:xfrm>
            <a:off x="666625" y="5525175"/>
            <a:ext cx="5912700" cy="17316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1200"/>
              </a:spcBef>
              <a:spcAft>
                <a:spcPts val="0"/>
              </a:spcAft>
              <a:buClr>
                <a:srgbClr val="000000"/>
              </a:buClr>
              <a:buSzPts val="1000"/>
              <a:buFont typeface="Arial"/>
              <a:buNone/>
            </a:pPr>
            <a:r>
              <a:rPr b="0" i="0" lang="nl-NL" sz="1000" u="none" cap="none" strike="noStrike">
                <a:solidFill>
                  <a:srgbClr val="000000"/>
                </a:solidFill>
                <a:latin typeface="Open Sans"/>
                <a:ea typeface="Open Sans"/>
                <a:cs typeface="Open Sans"/>
                <a:sym typeface="Open Sans"/>
              </a:rPr>
              <a:t>“Dutch_</a:t>
            </a:r>
            <a:r>
              <a:rPr b="0" i="0" lang="nl-NL" sz="1000" u="none" cap="none" strike="noStrike">
                <a:solidFill>
                  <a:schemeClr val="dk1"/>
                </a:solidFill>
                <a:latin typeface="Open Sans"/>
                <a:ea typeface="Open Sans"/>
                <a:cs typeface="Open Sans"/>
                <a:sym typeface="Open Sans"/>
              </a:rPr>
              <a:t>OE Benefits - ENOEL Toolkit</a:t>
            </a:r>
            <a:r>
              <a:rPr b="0" i="0" lang="nl-NL" sz="1000" u="none" cap="none" strike="noStrike">
                <a:solidFill>
                  <a:srgbClr val="000000"/>
                </a:solidFill>
                <a:latin typeface="Open Sans"/>
                <a:ea typeface="Open Sans"/>
                <a:cs typeface="Open Sans"/>
                <a:sym typeface="Open Sans"/>
              </a:rPr>
              <a:t>” is an adaptation of “An ENOEL Toolkit” (version 4) published as of </a:t>
            </a:r>
            <a:r>
              <a:rPr lang="nl-NL" sz="1000">
                <a:latin typeface="Open Sans"/>
                <a:ea typeface="Open Sans"/>
                <a:cs typeface="Open Sans"/>
                <a:sym typeface="Open Sans"/>
              </a:rPr>
              <a:t>September 2024 </a:t>
            </a:r>
            <a:r>
              <a:rPr b="0" i="0" lang="nl-NL" sz="1000" u="sng" cap="none" strike="noStrike">
                <a:solidFill>
                  <a:schemeClr val="hlink"/>
                </a:solidFill>
                <a:latin typeface="Open Sans"/>
                <a:ea typeface="Open Sans"/>
                <a:cs typeface="Open Sans"/>
                <a:sym typeface="Open Sans"/>
                <a:hlinkClick r:id="rId7"/>
              </a:rPr>
              <a:t>here</a:t>
            </a:r>
            <a:r>
              <a:rPr b="0" i="0" lang="nl-NL" sz="1000" u="none" cap="none" strike="noStrike">
                <a:solidFill>
                  <a:srgbClr val="000000"/>
                </a:solidFill>
                <a:latin typeface="Open Sans"/>
                <a:ea typeface="Open Sans"/>
                <a:cs typeface="Open Sans"/>
                <a:sym typeface="Open Sans"/>
              </a:rPr>
              <a:t> (the “Original Work”), licensed by</a:t>
            </a:r>
            <a:r>
              <a:rPr b="0" i="0" lang="nl-NL" sz="1000" u="sng" cap="none" strike="noStrike">
                <a:solidFill>
                  <a:srgbClr val="000000"/>
                </a:solidFill>
                <a:latin typeface="Open Sans"/>
                <a:ea typeface="Open Sans"/>
                <a:cs typeface="Open Sans"/>
                <a:sym typeface="Open Sans"/>
                <a:hlinkClick r:id="rId8">
                  <a:extLst>
                    <a:ext uri="{A12FA001-AC4F-418D-AE19-62706E023703}">
                      <ahyp:hlinkClr val="tx"/>
                    </a:ext>
                  </a:extLst>
                </a:hlinkClick>
              </a:rPr>
              <a:t> </a:t>
            </a:r>
            <a:r>
              <a:rPr b="0" i="0" lang="nl-NL" sz="10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nl-NL" sz="1000" u="none" cap="none" strike="noStrike">
                <a:solidFill>
                  <a:srgbClr val="000000"/>
                </a:solidFill>
                <a:latin typeface="Open Sans"/>
                <a:ea typeface="Open Sans"/>
                <a:cs typeface="Open Sans"/>
                <a:sym typeface="Open Sans"/>
              </a:rPr>
              <a:t> (curated by</a:t>
            </a:r>
            <a:r>
              <a:rPr b="0" i="0" lang="nl-NL" sz="1000" u="none" cap="none" strike="noStrike">
                <a:solidFill>
                  <a:srgbClr val="000000"/>
                </a:solidFill>
                <a:uFill>
                  <a:noFill/>
                </a:uFill>
                <a:latin typeface="Open Sans"/>
                <a:ea typeface="Open Sans"/>
                <a:cs typeface="Open Sans"/>
                <a:sym typeface="Open Sans"/>
                <a:hlinkClick r:id="rId10">
                  <a:extLst>
                    <a:ext uri="{A12FA001-AC4F-418D-AE19-62706E023703}">
                      <ahyp:hlinkClr val="tx"/>
                    </a:ext>
                  </a:extLst>
                </a:hlinkClick>
              </a:rPr>
              <a:t> </a:t>
            </a:r>
            <a:r>
              <a:rPr b="0" i="0" lang="nl-NL" sz="1000" u="sng" cap="none" strike="noStrike">
                <a:solidFill>
                  <a:srgbClr val="2A6496"/>
                </a:solidFill>
                <a:latin typeface="Open Sans"/>
                <a:ea typeface="Open Sans"/>
                <a:cs typeface="Open Sans"/>
                <a:sym typeface="Open Sans"/>
                <a:hlinkClick r:id="rId11">
                  <a:extLst>
                    <a:ext uri="{A12FA001-AC4F-418D-AE19-62706E023703}">
                      <ahyp:hlinkClr val="tx"/>
                    </a:ext>
                  </a:extLst>
                </a:hlinkClick>
              </a:rPr>
              <a:t>The European Network of Open Education Librarians</a:t>
            </a:r>
            <a:r>
              <a:rPr b="0" i="0" lang="nl-NL" sz="1000" u="none" cap="none" strike="noStrike">
                <a:solidFill>
                  <a:srgbClr val="333333"/>
                </a:solidFill>
                <a:latin typeface="Open Sans"/>
                <a:ea typeface="Open Sans"/>
                <a:cs typeface="Open Sans"/>
                <a:sym typeface="Open Sans"/>
              </a:rPr>
              <a:t>) </a:t>
            </a:r>
            <a:r>
              <a:rPr b="0" i="0" lang="nl-NL" sz="1000" u="none" cap="none" strike="noStrike">
                <a:solidFill>
                  <a:srgbClr val="000000"/>
                </a:solidFill>
                <a:latin typeface="Open Sans"/>
                <a:ea typeface="Open Sans"/>
                <a:cs typeface="Open Sans"/>
                <a:sym typeface="Open Sans"/>
              </a:rPr>
              <a:t>under a</a:t>
            </a:r>
            <a:r>
              <a:rPr b="0" i="0" lang="nl-NL" sz="1000" u="none" cap="none" strike="noStrike">
                <a:solidFill>
                  <a:srgbClr val="000000"/>
                </a:solidFill>
                <a:uFill>
                  <a:noFill/>
                </a:uFill>
                <a:latin typeface="Open Sans"/>
                <a:ea typeface="Open Sans"/>
                <a:cs typeface="Open Sans"/>
                <a:sym typeface="Open Sans"/>
                <a:hlinkClick r:id="rId12">
                  <a:extLst>
                    <a:ext uri="{A12FA001-AC4F-418D-AE19-62706E023703}">
                      <ahyp:hlinkClr val="tx"/>
                    </a:ext>
                  </a:extLst>
                </a:hlinkClick>
              </a:rPr>
              <a:t> </a:t>
            </a:r>
            <a:r>
              <a:rPr b="0" i="0" lang="nl-NL" sz="1000" u="sng" cap="none" strike="noStrike">
                <a:solidFill>
                  <a:srgbClr val="1155CC"/>
                </a:solidFill>
                <a:latin typeface="Open Sans"/>
                <a:ea typeface="Open Sans"/>
                <a:cs typeface="Open Sans"/>
                <a:sym typeface="Open Sans"/>
                <a:hlinkClick r:id="rId13">
                  <a:extLst>
                    <a:ext uri="{A12FA001-AC4F-418D-AE19-62706E023703}">
                      <ahyp:hlinkClr val="tx"/>
                    </a:ext>
                  </a:extLst>
                </a:hlinkClick>
              </a:rPr>
              <a:t>Creative Commons Attribution 4.0 International License</a:t>
            </a:r>
            <a:r>
              <a:rPr b="0" i="0" lang="nl-NL" sz="1000" u="none" cap="none" strike="noStrike">
                <a:solidFill>
                  <a:srgbClr val="000000"/>
                </a:solidFill>
                <a:latin typeface="Open Sans"/>
                <a:ea typeface="Open Sans"/>
                <a:cs typeface="Open Sans"/>
                <a:sym typeface="Open Sans"/>
              </a:rPr>
              <a:t>. This adaptation is made and published by SPARC EUROPE (the “Adapter”) under a</a:t>
            </a:r>
            <a:r>
              <a:rPr b="0" i="0" lang="nl-NL" sz="1000" u="none" cap="none" strike="noStrike">
                <a:solidFill>
                  <a:srgbClr val="000000"/>
                </a:solidFill>
                <a:uFill>
                  <a:noFill/>
                </a:uFill>
                <a:latin typeface="Open Sans"/>
                <a:ea typeface="Open Sans"/>
                <a:cs typeface="Open Sans"/>
                <a:sym typeface="Open Sans"/>
                <a:hlinkClick r:id="rId14">
                  <a:extLst>
                    <a:ext uri="{A12FA001-AC4F-418D-AE19-62706E023703}">
                      <ahyp:hlinkClr val="tx"/>
                    </a:ext>
                  </a:extLst>
                </a:hlinkClick>
              </a:rPr>
              <a:t> </a:t>
            </a:r>
            <a:r>
              <a:rPr b="0" i="0" lang="nl-NL" sz="1000" u="sng" cap="none" strike="noStrike">
                <a:solidFill>
                  <a:srgbClr val="1155CC"/>
                </a:solidFill>
                <a:latin typeface="Open Sans"/>
                <a:ea typeface="Open Sans"/>
                <a:cs typeface="Open Sans"/>
                <a:sym typeface="Open Sans"/>
                <a:hlinkClick r:id="rId15">
                  <a:extLst>
                    <a:ext uri="{A12FA001-AC4F-418D-AE19-62706E023703}">
                      <ahyp:hlinkClr val="tx"/>
                    </a:ext>
                  </a:extLst>
                </a:hlinkClick>
              </a:rPr>
              <a:t>Creative Commons Attribution 4.0 International License</a:t>
            </a:r>
            <a:r>
              <a:rPr b="0" i="0" lang="nl-NL" sz="1000" u="none" cap="none" strike="noStrike">
                <a:solidFill>
                  <a:srgbClr val="000000"/>
                </a:solidFill>
                <a:latin typeface="Open Sans"/>
                <a:ea typeface="Open Sans"/>
                <a:cs typeface="Open Sans"/>
                <a:sym typeface="Open Sans"/>
              </a:rPr>
              <a:t>. The Adapter modified the Original Work in the following respects: translated the materials from English to Dutch.”</a:t>
            </a:r>
            <a:endParaRPr b="0" i="0" sz="1000" u="none" cap="none" strike="noStrike">
              <a:solidFill>
                <a:srgbClr val="000000"/>
              </a:solidFill>
              <a:latin typeface="Open Sans"/>
              <a:ea typeface="Open Sans"/>
              <a:cs typeface="Open Sans"/>
              <a:sym typeface="Open Sans"/>
            </a:endParaRPr>
          </a:p>
          <a:p>
            <a:pPr indent="0" lvl="0" marL="0" marR="0" rtl="0" algn="ctr">
              <a:lnSpc>
                <a:spcPct val="115000"/>
              </a:lnSpc>
              <a:spcBef>
                <a:spcPts val="1200"/>
              </a:spcBef>
              <a:spcAft>
                <a:spcPts val="800"/>
              </a:spcAft>
              <a:buClr>
                <a:srgbClr val="000000"/>
              </a:buClr>
              <a:buSzPts val="1000"/>
              <a:buFont typeface="Arial"/>
              <a:buNone/>
            </a:pPr>
            <a:r>
              <a:rPr b="0" i="0" lang="nl-NL" sz="1000" u="none" cap="none" strike="noStrike">
                <a:solidFill>
                  <a:srgbClr val="000000"/>
                </a:solidFill>
                <a:latin typeface="Open Sans"/>
                <a:ea typeface="Open Sans"/>
                <a:cs typeface="Open Sans"/>
                <a:sym typeface="Open Sans"/>
              </a:rPr>
              <a:t>Special thanks to Frederic Vandoolaeghe</a:t>
            </a:r>
            <a:r>
              <a:rPr lang="nl-NL" sz="1000">
                <a:latin typeface="Open Sans"/>
                <a:ea typeface="Open Sans"/>
                <a:cs typeface="Open Sans"/>
                <a:sym typeface="Open Sans"/>
              </a:rPr>
              <a:t>, </a:t>
            </a:r>
            <a:r>
              <a:rPr lang="nl-NL" sz="1000">
                <a:latin typeface="Open Sans"/>
                <a:ea typeface="Open Sans"/>
                <a:cs typeface="Open Sans"/>
                <a:sym typeface="Open Sans"/>
              </a:rPr>
              <a:t>Monique Schoutsen and Jeroen Bos</a:t>
            </a:r>
            <a:r>
              <a:rPr b="0" i="0" lang="nl-NL" sz="1000" u="none" cap="none" strike="noStrike">
                <a:solidFill>
                  <a:srgbClr val="000000"/>
                </a:solidFill>
                <a:latin typeface="Open Sans"/>
                <a:ea typeface="Open Sans"/>
                <a:cs typeface="Open Sans"/>
                <a:sym typeface="Open Sans"/>
              </a:rPr>
              <a:t> for the Dutch translation.</a:t>
            </a:r>
            <a:endParaRPr b="0" i="0" sz="10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
          <p:cNvSpPr txBox="1"/>
          <p:nvPr/>
        </p:nvSpPr>
        <p:spPr>
          <a:xfrm>
            <a:off x="443400" y="1560900"/>
            <a:ext cx="6777600" cy="9055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nl-NL" sz="1500" u="none" cap="none" strike="noStrike">
                <a:solidFill>
                  <a:srgbClr val="004993"/>
                </a:solidFill>
                <a:latin typeface="Open Sans"/>
                <a:ea typeface="Open Sans"/>
                <a:cs typeface="Open Sans"/>
                <a:sym typeface="Open Sans"/>
              </a:rPr>
              <a:t>Welkom bij deze Open Onderwijs Voordelen toolkit! </a:t>
            </a:r>
            <a:r>
              <a:rPr b="0" i="0" lang="nl-NL" sz="1500" u="none" cap="none" strike="noStrike">
                <a:solidFill>
                  <a:srgbClr val="004993"/>
                </a:solidFill>
                <a:latin typeface="Open Sans"/>
                <a:ea typeface="Open Sans"/>
                <a:cs typeface="Open Sans"/>
                <a:sym typeface="Open Sans"/>
              </a:rPr>
              <a:t>Dit</a:t>
            </a:r>
            <a:r>
              <a:rPr b="0" i="0" lang="nl-NL" sz="1500" u="none" cap="none" strike="noStrike">
                <a:solidFill>
                  <a:srgbClr val="FF0000"/>
                </a:solidFill>
                <a:latin typeface="Open Sans"/>
                <a:ea typeface="Open Sans"/>
                <a:cs typeface="Open Sans"/>
                <a:sym typeface="Open Sans"/>
              </a:rPr>
              <a:t> </a:t>
            </a:r>
            <a:r>
              <a:rPr b="0" i="0" lang="nl-NL" sz="1500" u="none" cap="none" strike="noStrike">
                <a:solidFill>
                  <a:srgbClr val="004993"/>
                </a:solidFill>
                <a:latin typeface="Open Sans"/>
                <a:ea typeface="Open Sans"/>
                <a:cs typeface="Open Sans"/>
                <a:sym typeface="Open Sans"/>
              </a:rPr>
              <a:t>is een set tools (dia's, folders en kaarten) gemaakt door de ENOEL: </a:t>
            </a:r>
            <a:r>
              <a:rPr b="0" i="0" lang="nl-NL" sz="1500" u="sng" cap="none" strike="noStrike">
                <a:solidFill>
                  <a:schemeClr val="hlink"/>
                </a:solidFill>
                <a:latin typeface="Open Sans"/>
                <a:ea typeface="Open Sans"/>
                <a:cs typeface="Open Sans"/>
                <a:sym typeface="Open Sans"/>
                <a:hlinkClick r:id="rId3"/>
              </a:rPr>
              <a:t>The European Network of Open Education Librarians</a:t>
            </a:r>
            <a:r>
              <a:rPr b="0" i="0" lang="nl-NL" sz="1500" u="none" cap="none" strike="noStrike">
                <a:solidFill>
                  <a:srgbClr val="004993"/>
                </a:solidFill>
                <a:latin typeface="Open Sans"/>
                <a:ea typeface="Open Sans"/>
                <a:cs typeface="Open Sans"/>
                <a:sym typeface="Open Sans"/>
              </a:rPr>
              <a:t>. De toolkit helpt om bewustwording van het belang van Open Onderwijs te vergroten en somt de voordelen vo</a:t>
            </a:r>
            <a:r>
              <a:rPr lang="nl-NL" sz="1500">
                <a:solidFill>
                  <a:srgbClr val="004993"/>
                </a:solidFill>
                <a:latin typeface="Open Sans"/>
                <a:ea typeface="Open Sans"/>
                <a:cs typeface="Open Sans"/>
                <a:sym typeface="Open Sans"/>
              </a:rPr>
              <a:t>or studenten, docenten, instituten, maatschappij en bibliotheekmedewerkers op.</a:t>
            </a:r>
            <a:endParaRPr sz="15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sz="15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0" i="0" lang="nl-NL" sz="1500" u="none" cap="none" strike="noStrike">
                <a:solidFill>
                  <a:srgbClr val="004993"/>
                </a:solidFill>
                <a:latin typeface="Open Sans"/>
                <a:ea typeface="Open Sans"/>
                <a:cs typeface="Open Sans"/>
                <a:sym typeface="Open Sans"/>
              </a:rPr>
              <a:t>Dit pakket bevat</a:t>
            </a:r>
            <a:r>
              <a:rPr b="1" i="0" lang="nl-NL" sz="1500" u="none" cap="none" strike="noStrike">
                <a:solidFill>
                  <a:srgbClr val="004993"/>
                </a:solidFill>
                <a:latin typeface="Open Sans"/>
                <a:ea typeface="Open Sans"/>
                <a:cs typeface="Open Sans"/>
                <a:sym typeface="Open Sans"/>
              </a:rPr>
              <a:t> foldersjablonen. </a:t>
            </a:r>
            <a:endParaRPr b="1"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nl-NL" sz="1300" u="none" cap="none" strike="noStrike">
                <a:solidFill>
                  <a:srgbClr val="004993"/>
                </a:solidFill>
                <a:latin typeface="Open Sans"/>
                <a:ea typeface="Open Sans"/>
                <a:cs typeface="Open Sans"/>
                <a:sym typeface="Open Sans"/>
              </a:rPr>
              <a:t>Je kunt de sjablonen direct gebruiken zoals ze zijn of je kunt er voor kiezen om ze aan te passen aan je specifieke behoeftes.</a:t>
            </a:r>
            <a:endParaRPr b="0" i="0" sz="15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200"/>
              <a:buFont typeface="Arial"/>
              <a:buNone/>
            </a:pPr>
            <a:r>
              <a:rPr b="1" i="0" lang="nl-NL" sz="1300" u="none" cap="none" strike="noStrike">
                <a:solidFill>
                  <a:srgbClr val="004993"/>
                </a:solidFill>
                <a:latin typeface="Open Sans"/>
                <a:ea typeface="Open Sans"/>
                <a:cs typeface="Open Sans"/>
                <a:sym typeface="Open Sans"/>
              </a:rPr>
              <a:t>Als je het sjabloon zonder aanpassing gebruikt, </a:t>
            </a:r>
            <a:r>
              <a:rPr b="0" i="0" lang="nl-NL" sz="1300" u="none" cap="none" strike="noStrike">
                <a:solidFill>
                  <a:srgbClr val="004993"/>
                </a:solidFill>
                <a:latin typeface="Open Sans"/>
                <a:ea typeface="Open Sans"/>
                <a:cs typeface="Open Sans"/>
                <a:sym typeface="Open Sans"/>
              </a:rPr>
              <a:t>download dan eenvoudigweg het hele diapakket of een losse dia die je wilt gebruiken.</a:t>
            </a:r>
            <a:br>
              <a:rPr b="0" i="0" lang="nl-NL" sz="1300" u="none" cap="none" strike="noStrike">
                <a:solidFill>
                  <a:srgbClr val="004993"/>
                </a:solidFill>
                <a:latin typeface="Open Sans"/>
                <a:ea typeface="Open Sans"/>
                <a:cs typeface="Open Sans"/>
                <a:sym typeface="Open Sans"/>
              </a:rPr>
            </a:br>
            <a:r>
              <a:rPr b="1" i="0" lang="nl-NL" sz="1300" u="none" cap="none" strike="noStrike">
                <a:solidFill>
                  <a:srgbClr val="004993"/>
                </a:solidFill>
                <a:latin typeface="Open Sans"/>
                <a:ea typeface="Open Sans"/>
                <a:cs typeface="Open Sans"/>
                <a:sym typeface="Open Sans"/>
              </a:rPr>
              <a:t>Als je het sjabloon wilt aanpassen aan je behoeftes, dan moet je:</a:t>
            </a:r>
            <a:endParaRPr b="1" i="0" sz="1300" u="none" cap="none" strike="noStrike">
              <a:solidFill>
                <a:srgbClr val="004993"/>
              </a:solidFill>
              <a:latin typeface="Open Sans"/>
              <a:ea typeface="Open Sans"/>
              <a:cs typeface="Open Sans"/>
              <a:sym typeface="Open Sans"/>
            </a:endParaRPr>
          </a:p>
          <a:p>
            <a:pPr indent="-341630" lvl="0" marL="548640" marR="0" rtl="0" algn="l">
              <a:lnSpc>
                <a:spcPct val="115000"/>
              </a:lnSpc>
              <a:spcBef>
                <a:spcPts val="0"/>
              </a:spcBef>
              <a:spcAft>
                <a:spcPts val="0"/>
              </a:spcAft>
              <a:buClr>
                <a:srgbClr val="004993"/>
              </a:buClr>
              <a:buSzPts val="900"/>
              <a:buFont typeface="Open Sans"/>
              <a:buChar char="-"/>
            </a:pPr>
            <a:r>
              <a:rPr b="0" i="0" lang="nl-NL" sz="1300" u="none" cap="none" strike="noStrike">
                <a:solidFill>
                  <a:srgbClr val="004993"/>
                </a:solidFill>
                <a:latin typeface="Open Sans"/>
                <a:ea typeface="Open Sans"/>
                <a:cs typeface="Open Sans"/>
                <a:sym typeface="Open Sans"/>
              </a:rPr>
              <a:t>De tool downloaden die je wilt gebruiken</a:t>
            </a:r>
            <a:endParaRPr b="0" i="0" sz="1500" u="none" cap="none" strike="noStrike">
              <a:solidFill>
                <a:srgbClr val="000000"/>
              </a:solidFill>
              <a:latin typeface="Arial"/>
              <a:ea typeface="Arial"/>
              <a:cs typeface="Arial"/>
              <a:sym typeface="Arial"/>
            </a:endParaRPr>
          </a:p>
          <a:p>
            <a:pPr indent="-341630" lvl="0" marL="548640" marR="0" rtl="0" algn="l">
              <a:lnSpc>
                <a:spcPct val="115000"/>
              </a:lnSpc>
              <a:spcBef>
                <a:spcPts val="0"/>
              </a:spcBef>
              <a:spcAft>
                <a:spcPts val="0"/>
              </a:spcAft>
              <a:buClr>
                <a:srgbClr val="004993"/>
              </a:buClr>
              <a:buSzPts val="900"/>
              <a:buFont typeface="Open Sans"/>
              <a:buChar char="-"/>
            </a:pPr>
            <a:r>
              <a:rPr b="0" i="0" lang="nl-NL" sz="1300" u="none" cap="none" strike="noStrike">
                <a:solidFill>
                  <a:srgbClr val="004993"/>
                </a:solidFill>
                <a:latin typeface="Open Sans"/>
                <a:ea typeface="Open Sans"/>
                <a:cs typeface="Open Sans"/>
                <a:sym typeface="Open Sans"/>
              </a:rPr>
              <a:t>Deze aanpassen aan je behoeftes (voeg het logo van je organisatie toe, verander alles waar je van denkt dat het beter past)</a:t>
            </a:r>
            <a:endParaRPr b="0" i="0" sz="1500" u="none" cap="none" strike="noStrike">
              <a:solidFill>
                <a:srgbClr val="000000"/>
              </a:solidFill>
              <a:latin typeface="Arial"/>
              <a:ea typeface="Arial"/>
              <a:cs typeface="Arial"/>
              <a:sym typeface="Arial"/>
            </a:endParaRPr>
          </a:p>
          <a:p>
            <a:pPr indent="-341630" lvl="0" marL="548640" marR="0" rtl="0" algn="l">
              <a:lnSpc>
                <a:spcPct val="115000"/>
              </a:lnSpc>
              <a:spcBef>
                <a:spcPts val="0"/>
              </a:spcBef>
              <a:spcAft>
                <a:spcPts val="0"/>
              </a:spcAft>
              <a:buClr>
                <a:srgbClr val="004993"/>
              </a:buClr>
              <a:buSzPts val="900"/>
              <a:buFont typeface="Open Sans"/>
              <a:buChar char="-"/>
            </a:pPr>
            <a:r>
              <a:rPr b="0" i="0" lang="nl-NL" sz="1300" u="none" cap="none" strike="noStrike">
                <a:solidFill>
                  <a:srgbClr val="004993"/>
                </a:solidFill>
                <a:latin typeface="Open Sans"/>
                <a:ea typeface="Open Sans"/>
                <a:cs typeface="Open Sans"/>
                <a:sym typeface="Open Sans"/>
              </a:rPr>
              <a:t>Zorg ervoor dat de aangepaste versie een notitie bevat waar in vermeld wordt: dit werk is een afgeleide van,[naam van het bestand (bijvoorbeeld Dutch_2. OE Benefits - ENOEL leaflets)] [link naar de oorspronkelijke</a:t>
            </a:r>
            <a:r>
              <a:rPr lang="nl-NL" sz="1300">
                <a:solidFill>
                  <a:srgbClr val="004993"/>
                </a:solidFill>
                <a:latin typeface="Open Sans"/>
                <a:ea typeface="Open Sans"/>
                <a:cs typeface="Open Sans"/>
                <a:sym typeface="Open Sans"/>
              </a:rPr>
              <a:t> </a:t>
            </a:r>
            <a:r>
              <a:rPr b="0" i="0" lang="nl-NL" sz="1300" u="none" cap="none" strike="noStrike">
                <a:solidFill>
                  <a:srgbClr val="004993"/>
                </a:solidFill>
                <a:latin typeface="Open Sans"/>
                <a:ea typeface="Open Sans"/>
                <a:cs typeface="Open Sans"/>
                <a:sym typeface="Open Sans"/>
              </a:rPr>
              <a:t>bron</a:t>
            </a:r>
            <a:r>
              <a:rPr b="0" i="0" lang="nl-NL" sz="1300" u="none" cap="none" strike="noStrike">
                <a:solidFill>
                  <a:schemeClr val="dk1"/>
                </a:solidFill>
                <a:latin typeface="Arial"/>
                <a:ea typeface="Arial"/>
                <a:cs typeface="Arial"/>
                <a:sym typeface="Arial"/>
              </a:rPr>
              <a:t>:</a:t>
            </a:r>
            <a:r>
              <a:rPr lang="nl-NL" sz="1300" u="sng">
                <a:solidFill>
                  <a:schemeClr val="hlink"/>
                </a:solidFill>
                <a:hlinkClick r:id="rId4"/>
              </a:rPr>
              <a:t>https://doi.org/10.5281/zenodo.5568482</a:t>
            </a:r>
            <a:r>
              <a:rPr b="0" i="0" lang="nl-NL" sz="1300" u="none" cap="none" strike="noStrike">
                <a:solidFill>
                  <a:schemeClr val="dk1"/>
                </a:solidFill>
                <a:latin typeface="Arial"/>
                <a:ea typeface="Arial"/>
                <a:cs typeface="Arial"/>
                <a:sym typeface="Arial"/>
              </a:rPr>
              <a:t>],</a:t>
            </a:r>
            <a:r>
              <a:rPr b="0" i="0" lang="nl-NL" sz="1300" u="none" cap="none" strike="noStrike">
                <a:solidFill>
                  <a:srgbClr val="004993"/>
                </a:solidFill>
                <a:latin typeface="Open Sans"/>
                <a:ea typeface="Open Sans"/>
                <a:cs typeface="Open Sans"/>
                <a:sym typeface="Open Sans"/>
              </a:rPr>
              <a:t> door</a:t>
            </a:r>
            <a:r>
              <a:rPr b="0" i="0" lang="nl-NL" sz="1300" u="none" cap="none" strike="noStrike">
                <a:solidFill>
                  <a:srgbClr val="004993"/>
                </a:solidFill>
                <a:uFill>
                  <a:noFill/>
                </a:uFill>
                <a:latin typeface="Open Sans"/>
                <a:ea typeface="Open Sans"/>
                <a:cs typeface="Open Sans"/>
                <a:sym typeface="Open Sans"/>
                <a:hlinkClick r:id="rId5">
                  <a:extLst>
                    <a:ext uri="{A12FA001-AC4F-418D-AE19-62706E023703}">
                      <ahyp:hlinkClr val="tx"/>
                    </a:ext>
                  </a:extLst>
                </a:hlinkClick>
              </a:rPr>
              <a:t> </a:t>
            </a:r>
            <a:r>
              <a:rPr b="0" i="0" lang="nl-NL" sz="1300" u="sng" cap="none" strike="noStrike">
                <a:solidFill>
                  <a:srgbClr val="1155CC"/>
                </a:solidFill>
                <a:latin typeface="Arial"/>
                <a:ea typeface="Arial"/>
                <a:cs typeface="Arial"/>
                <a:sym typeface="Arial"/>
                <a:hlinkClick r:id="rId6">
                  <a:extLst>
                    <a:ext uri="{A12FA001-AC4F-418D-AE19-62706E023703}">
                      <ahyp:hlinkClr val="tx"/>
                    </a:ext>
                  </a:extLst>
                </a:hlinkClick>
              </a:rPr>
              <a:t>SPARC Europe</a:t>
            </a:r>
            <a:r>
              <a:rPr b="0" i="0" lang="nl-NL" sz="1300" u="none" cap="none" strike="noStrike">
                <a:solidFill>
                  <a:srgbClr val="004993"/>
                </a:solidFill>
                <a:latin typeface="Open Sans"/>
                <a:ea typeface="Open Sans"/>
                <a:cs typeface="Open Sans"/>
                <a:sym typeface="Open Sans"/>
              </a:rPr>
              <a:t> (ENOEL),</a:t>
            </a:r>
            <a:r>
              <a:rPr b="0" i="0" lang="nl-NL" sz="1300" u="none" cap="none" strike="noStrike">
                <a:solidFill>
                  <a:srgbClr val="004993"/>
                </a:solidFill>
                <a:uFill>
                  <a:noFill/>
                </a:uFill>
                <a:latin typeface="Open Sans"/>
                <a:ea typeface="Open Sans"/>
                <a:cs typeface="Open Sans"/>
                <a:sym typeface="Open Sans"/>
                <a:hlinkClick r:id="rId7">
                  <a:extLst>
                    <a:ext uri="{A12FA001-AC4F-418D-AE19-62706E023703}">
                      <ahyp:hlinkClr val="tx"/>
                    </a:ext>
                  </a:extLst>
                </a:hlinkClick>
              </a:rPr>
              <a:t> </a:t>
            </a:r>
            <a:r>
              <a:rPr b="0" i="0" lang="nl-NL" sz="1300" u="sng" cap="none" strike="noStrike">
                <a:solidFill>
                  <a:srgbClr val="1155CC"/>
                </a:solidFill>
                <a:latin typeface="Arial"/>
                <a:ea typeface="Arial"/>
                <a:cs typeface="Arial"/>
                <a:sym typeface="Arial"/>
                <a:hlinkClick r:id="rId8">
                  <a:extLst>
                    <a:ext uri="{A12FA001-AC4F-418D-AE19-62706E023703}">
                      <ahyp:hlinkClr val="tx"/>
                    </a:ext>
                  </a:extLst>
                </a:hlinkClick>
              </a:rPr>
              <a:t>CC BY</a:t>
            </a:r>
            <a:r>
              <a:rPr b="0" i="0" lang="nl-NL" sz="1300" u="none" cap="none" strike="noStrike">
                <a:solidFill>
                  <a:schemeClr val="dk1"/>
                </a:solidFill>
                <a:latin typeface="Arial"/>
                <a:ea typeface="Arial"/>
                <a:cs typeface="Arial"/>
                <a:sym typeface="Arial"/>
              </a:rPr>
              <a:t>.”</a:t>
            </a:r>
            <a:r>
              <a:rPr b="0" i="0" lang="nl-NL" sz="1300" u="none" cap="none" strike="noStrike">
                <a:solidFill>
                  <a:srgbClr val="004993"/>
                </a:solidFill>
                <a:latin typeface="Open Sans"/>
                <a:ea typeface="Open Sans"/>
                <a:cs typeface="Open Sans"/>
                <a:sym typeface="Open Sans"/>
              </a:rPr>
              <a:t> </a:t>
            </a:r>
            <a:endParaRPr b="0" i="0" sz="13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2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nl-NL" sz="1300" u="none" cap="none" strike="noStrike">
                <a:solidFill>
                  <a:srgbClr val="004993"/>
                </a:solidFill>
                <a:latin typeface="Open Sans"/>
                <a:ea typeface="Open Sans"/>
                <a:cs typeface="Open Sans"/>
                <a:sym typeface="Open Sans"/>
              </a:rPr>
              <a:t>Hieronder vind je een korte beschrijving van hoe het pakket is samengesteld, alsmede het voorgesteld gebruik voor bepaalde pagina's. Dit zijn slechts suggesties; we moedigen je aan om te gebruiken wat je nodig hebt en producten te maken die passen bij je behoeftes. </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nl-NL" sz="1300" u="none" cap="none" strike="noStrike">
                <a:solidFill>
                  <a:srgbClr val="004993"/>
                </a:solidFill>
                <a:latin typeface="Open Sans"/>
                <a:ea typeface="Open Sans"/>
                <a:cs typeface="Open Sans"/>
                <a:sym typeface="Open Sans"/>
              </a:rPr>
              <a:t>Slide 3 </a:t>
            </a:r>
            <a:r>
              <a:rPr b="0" i="0" lang="nl-NL" sz="1300" u="none" cap="none" strike="noStrike">
                <a:solidFill>
                  <a:srgbClr val="004993"/>
                </a:solidFill>
                <a:latin typeface="Open Sans"/>
                <a:ea typeface="Open Sans"/>
                <a:cs typeface="Open Sans"/>
                <a:sym typeface="Open Sans"/>
              </a:rPr>
              <a:t>bevat een voorbeeld van hoe het sjabloon kan worden aangepast inclusief het toevoegen van het logo van je organisatie en attributieverklaring.</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nl-NL" sz="1300" u="none" cap="none" strike="noStrike">
                <a:solidFill>
                  <a:srgbClr val="004993"/>
                </a:solidFill>
                <a:latin typeface="Open Sans"/>
                <a:ea typeface="Open Sans"/>
                <a:cs typeface="Open Sans"/>
                <a:sym typeface="Open Sans"/>
              </a:rPr>
              <a:t>Slides 4-1</a:t>
            </a:r>
            <a:r>
              <a:rPr b="1" lang="nl-NL" sz="1300">
                <a:solidFill>
                  <a:srgbClr val="004993"/>
                </a:solidFill>
                <a:latin typeface="Open Sans"/>
                <a:ea typeface="Open Sans"/>
                <a:cs typeface="Open Sans"/>
                <a:sym typeface="Open Sans"/>
              </a:rPr>
              <a:t>5</a:t>
            </a:r>
            <a:r>
              <a:rPr lang="nl-NL" sz="1300">
                <a:solidFill>
                  <a:srgbClr val="004993"/>
                </a:solidFill>
                <a:latin typeface="Open Sans"/>
                <a:ea typeface="Open Sans"/>
                <a:cs typeface="Open Sans"/>
                <a:sym typeface="Open Sans"/>
              </a:rPr>
              <a:t> laten OE voordelen zien voor vier verschillende doelgroepen: studenten (gele achtergrond), docenten (oranje achtergrond), instituten (turquoise achtergrond), en voor iedereen (witte achtergrond) en bibliotheekmedewerkers (lichtblauwe achtergrond). Je kunt ze gebruiken om je te richten tot deze specifieke doelgroepen.</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lang="nl-NL" sz="1300">
                <a:solidFill>
                  <a:srgbClr val="004993"/>
                </a:solidFill>
                <a:latin typeface="Open Sans"/>
                <a:ea typeface="Open Sans"/>
                <a:cs typeface="Open Sans"/>
                <a:sym typeface="Open Sans"/>
              </a:rPr>
              <a:t>Begindia's </a:t>
            </a:r>
            <a:r>
              <a:rPr b="1" i="0" lang="nl-NL" sz="1300" u="none" cap="none" strike="noStrike">
                <a:solidFill>
                  <a:srgbClr val="004993"/>
                </a:solidFill>
                <a:latin typeface="Open Sans"/>
                <a:ea typeface="Open Sans"/>
                <a:cs typeface="Open Sans"/>
                <a:sym typeface="Open Sans"/>
              </a:rPr>
              <a:t>voor elk van de groepe</a:t>
            </a:r>
            <a:r>
              <a:rPr b="1" lang="nl-NL" sz="1300">
                <a:solidFill>
                  <a:srgbClr val="004993"/>
                </a:solidFill>
                <a:latin typeface="Open Sans"/>
                <a:ea typeface="Open Sans"/>
                <a:cs typeface="Open Sans"/>
                <a:sym typeface="Open Sans"/>
              </a:rPr>
              <a:t>n </a:t>
            </a:r>
            <a:r>
              <a:rPr lang="nl-NL" sz="1300">
                <a:solidFill>
                  <a:srgbClr val="004993"/>
                </a:solidFill>
                <a:latin typeface="Open Sans"/>
                <a:ea typeface="Open Sans"/>
                <a:cs typeface="Open Sans"/>
                <a:sym typeface="Open Sans"/>
              </a:rPr>
              <a:t>(dia's 4, 7, 10, 12, 14) laten zien wat de ENOEL als de belangrijkste voordelen voor elke groep beschouwt. De rest van de dia's in elke groep geeft een opsomming van andere voordelen (dia 5 en 6 voor studenten, 8 en 9 voor docenten, 11 voor instituten, 13 voor iedereen en 15 voor bibliotheekmedewerkers).</a:t>
            </a:r>
            <a:endParaRPr b="0" i="0" sz="1300" u="none" cap="none" strike="noStrike">
              <a:solidFill>
                <a:srgbClr val="000000"/>
              </a:solidFill>
              <a:latin typeface="Open Sans"/>
              <a:ea typeface="Open Sans"/>
              <a:cs typeface="Open Sans"/>
              <a:sym typeface="Open Sans"/>
            </a:endParaRPr>
          </a:p>
        </p:txBody>
      </p:sp>
      <p:pic>
        <p:nvPicPr>
          <p:cNvPr id="96" name="Google Shape;96;p2"/>
          <p:cNvPicPr preferRelativeResize="0"/>
          <p:nvPr/>
        </p:nvPicPr>
        <p:blipFill rotWithShape="1">
          <a:blip r:embed="rId9">
            <a:alphaModFix/>
          </a:blip>
          <a:srcRect b="0" l="0" r="0" t="0"/>
          <a:stretch/>
        </p:blipFill>
        <p:spPr>
          <a:xfrm>
            <a:off x="569400" y="304481"/>
            <a:ext cx="1517901" cy="1152338"/>
          </a:xfrm>
          <a:prstGeom prst="rect">
            <a:avLst/>
          </a:prstGeom>
          <a:noFill/>
          <a:ln>
            <a:noFill/>
          </a:ln>
        </p:spPr>
      </p:pic>
      <p:sp>
        <p:nvSpPr>
          <p:cNvPr id="97" name="Google Shape;97;p2"/>
          <p:cNvSpPr txBox="1"/>
          <p:nvPr/>
        </p:nvSpPr>
        <p:spPr>
          <a:xfrm>
            <a:off x="591700" y="404750"/>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nl-NL" sz="3300" u="none" cap="none" strike="noStrike">
                <a:solidFill>
                  <a:schemeClr val="lt1"/>
                </a:solidFill>
                <a:latin typeface="Calibri"/>
                <a:ea typeface="Calibri"/>
                <a:cs typeface="Calibri"/>
                <a:sym typeface="Calibri"/>
              </a:rPr>
              <a:t>OER</a:t>
            </a:r>
            <a:br>
              <a:rPr b="1" i="0" lang="nl-NL" sz="3300" u="none" cap="none" strike="noStrike">
                <a:solidFill>
                  <a:schemeClr val="lt1"/>
                </a:solidFill>
                <a:latin typeface="Calibri"/>
                <a:ea typeface="Calibri"/>
                <a:cs typeface="Calibri"/>
                <a:sym typeface="Calibri"/>
              </a:rPr>
            </a:br>
            <a:r>
              <a:rPr b="0" i="0" lang="nl-NL" sz="2400" u="none" cap="none" strike="noStrike">
                <a:solidFill>
                  <a:schemeClr val="lt1"/>
                </a:solidFill>
                <a:latin typeface="Calibri"/>
                <a:ea typeface="Calibri"/>
                <a:cs typeface="Calibri"/>
                <a:sym typeface="Calibri"/>
              </a:rPr>
              <a:t>BASIS</a:t>
            </a:r>
            <a:endParaRPr b="0" i="0" sz="2400" u="none" cap="none" strike="noStrike">
              <a:solidFill>
                <a:schemeClr val="lt1"/>
              </a:solidFill>
              <a:latin typeface="Calibri"/>
              <a:ea typeface="Calibri"/>
              <a:cs typeface="Calibri"/>
              <a:sym typeface="Calibri"/>
            </a:endParaRPr>
          </a:p>
        </p:txBody>
      </p:sp>
      <p:sp>
        <p:nvSpPr>
          <p:cNvPr id="98" name="Google Shape;98;p2"/>
          <p:cNvSpPr txBox="1"/>
          <p:nvPr/>
        </p:nvSpPr>
        <p:spPr>
          <a:xfrm>
            <a:off x="2502650" y="829475"/>
            <a:ext cx="3520800" cy="708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1" i="0" lang="nl-NL" sz="1700" u="none" cap="none" strike="noStrike">
                <a:solidFill>
                  <a:srgbClr val="004993"/>
                </a:solidFill>
                <a:latin typeface="Open Sans"/>
                <a:ea typeface="Open Sans"/>
                <a:cs typeface="Open Sans"/>
                <a:sym typeface="Open Sans"/>
              </a:rPr>
              <a:t>Welkom bij deze Open Onderwijs Voordelen toolkit! </a:t>
            </a:r>
            <a:endParaRPr b="0" i="0" sz="17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3"/>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3"/>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05" name="Google Shape;105;p3"/>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3"/>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7" name="Google Shape;107;p3"/>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08" name="Google Shape;108;p3"/>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09" name="Google Shape;109;p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nl-NL" sz="3300" u="none" cap="none" strike="noStrike">
                <a:solidFill>
                  <a:schemeClr val="lt1"/>
                </a:solidFill>
                <a:latin typeface="Calibri"/>
                <a:ea typeface="Calibri"/>
                <a:cs typeface="Calibri"/>
                <a:sym typeface="Calibri"/>
              </a:rPr>
              <a:t>OER</a:t>
            </a:r>
            <a:br>
              <a:rPr b="1" i="0" lang="nl-NL" sz="3300" u="none" cap="none" strike="noStrike">
                <a:solidFill>
                  <a:schemeClr val="lt1"/>
                </a:solidFill>
                <a:latin typeface="Calibri"/>
                <a:ea typeface="Calibri"/>
                <a:cs typeface="Calibri"/>
                <a:sym typeface="Calibri"/>
              </a:rPr>
            </a:br>
            <a:r>
              <a:rPr b="0" i="0" lang="nl-NL" sz="2400" u="none" cap="none" strike="noStrike">
                <a:solidFill>
                  <a:schemeClr val="lt1"/>
                </a:solidFill>
                <a:latin typeface="Calibri"/>
                <a:ea typeface="Calibri"/>
                <a:cs typeface="Calibri"/>
                <a:sym typeface="Calibri"/>
              </a:rPr>
              <a:t>BASIS</a:t>
            </a:r>
            <a:endParaRPr b="0" i="0" sz="2400" u="none" cap="none" strike="noStrike">
              <a:solidFill>
                <a:schemeClr val="lt1"/>
              </a:solidFill>
              <a:latin typeface="Calibri"/>
              <a:ea typeface="Calibri"/>
              <a:cs typeface="Calibri"/>
              <a:sym typeface="Calibri"/>
            </a:endParaRPr>
          </a:p>
        </p:txBody>
      </p:sp>
      <p:sp>
        <p:nvSpPr>
          <p:cNvPr id="110" name="Google Shape;110;p3"/>
          <p:cNvSpPr txBox="1"/>
          <p:nvPr/>
        </p:nvSpPr>
        <p:spPr>
          <a:xfrm>
            <a:off x="5773325" y="9997650"/>
            <a:ext cx="1518000" cy="400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nl-NL" sz="1400" u="none" cap="none" strike="noStrike">
                <a:solidFill>
                  <a:srgbClr val="000000"/>
                </a:solidFill>
                <a:latin typeface="Calibri"/>
                <a:ea typeface="Calibri"/>
                <a:cs typeface="Calibri"/>
                <a:sym typeface="Calibri"/>
              </a:rPr>
              <a:t>Jouw logo hier</a:t>
            </a:r>
            <a:endParaRPr b="0" i="0" sz="1400" u="none" cap="none" strike="noStrike">
              <a:solidFill>
                <a:srgbClr val="000000"/>
              </a:solidFill>
              <a:latin typeface="Calibri"/>
              <a:ea typeface="Calibri"/>
              <a:cs typeface="Calibri"/>
              <a:sym typeface="Calibri"/>
            </a:endParaRPr>
          </a:p>
        </p:txBody>
      </p:sp>
      <p:sp>
        <p:nvSpPr>
          <p:cNvPr id="111" name="Google Shape;111;p3"/>
          <p:cNvSpPr txBox="1"/>
          <p:nvPr/>
        </p:nvSpPr>
        <p:spPr>
          <a:xfrm>
            <a:off x="493200" y="2829575"/>
            <a:ext cx="1993800" cy="1200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0" lang="nl-NL" sz="1000" u="none" cap="none" strike="noStrike">
                <a:solidFill>
                  <a:srgbClr val="000000"/>
                </a:solidFill>
                <a:latin typeface="Open Sans"/>
                <a:ea typeface="Open Sans"/>
                <a:cs typeface="Open Sans"/>
                <a:sym typeface="Open Sans"/>
              </a:rPr>
              <a:t>Dit werk is een afgeleide van “</a:t>
            </a:r>
            <a:r>
              <a:rPr b="0" i="0" lang="nl-NL" sz="900" u="none" cap="none" strike="noStrike">
                <a:solidFill>
                  <a:schemeClr val="dk1"/>
                </a:solidFill>
                <a:latin typeface="Open Sans"/>
                <a:ea typeface="Open Sans"/>
                <a:cs typeface="Open Sans"/>
                <a:sym typeface="Open Sans"/>
              </a:rPr>
              <a:t>Dutch_2.</a:t>
            </a:r>
            <a:r>
              <a:rPr b="0" i="0" lang="nl-NL" sz="900" u="none" cap="none" strike="noStrike">
                <a:solidFill>
                  <a:srgbClr val="004993"/>
                </a:solidFill>
                <a:latin typeface="Open Sans"/>
                <a:ea typeface="Open Sans"/>
                <a:cs typeface="Open Sans"/>
                <a:sym typeface="Open Sans"/>
              </a:rPr>
              <a:t> </a:t>
            </a:r>
            <a:r>
              <a:rPr b="0" i="0" lang="nl-NL" sz="900" u="none" cap="none" strike="noStrike">
                <a:solidFill>
                  <a:schemeClr val="dk1"/>
                </a:solidFill>
                <a:latin typeface="Open Sans"/>
                <a:ea typeface="Open Sans"/>
                <a:cs typeface="Open Sans"/>
                <a:sym typeface="Open Sans"/>
              </a:rPr>
              <a:t>OE Benefits - ENOEL leaflets”, </a:t>
            </a:r>
            <a:r>
              <a:rPr lang="nl-NL" sz="900" u="sng">
                <a:solidFill>
                  <a:schemeClr val="hlink"/>
                </a:solidFill>
                <a:latin typeface="Open Sans"/>
                <a:ea typeface="Open Sans"/>
                <a:cs typeface="Open Sans"/>
                <a:sym typeface="Open Sans"/>
                <a:hlinkClick r:id="rId5"/>
              </a:rPr>
              <a:t>https://doi.org/10.5281/zenodo.5568482</a:t>
            </a:r>
            <a:r>
              <a:rPr b="0" i="0" lang="nl-NL" sz="900" u="none" cap="none" strike="noStrike">
                <a:solidFill>
                  <a:schemeClr val="dk1"/>
                </a:solidFill>
                <a:latin typeface="Open Sans"/>
                <a:ea typeface="Open Sans"/>
                <a:cs typeface="Open Sans"/>
                <a:sym typeface="Open Sans"/>
              </a:rPr>
              <a:t>, door </a:t>
            </a:r>
            <a:r>
              <a:rPr b="0" i="0" lang="nl-NL" sz="900" u="none" cap="none" strike="noStrike">
                <a:solidFill>
                  <a:srgbClr val="2A6496"/>
                </a:solidFill>
                <a:latin typeface="Open Sans"/>
                <a:ea typeface="Open Sans"/>
                <a:cs typeface="Open Sans"/>
                <a:sym typeface="Open Sans"/>
              </a:rPr>
              <a:t> </a:t>
            </a:r>
            <a:r>
              <a:rPr b="0" i="0" lang="nl-NL" sz="900" u="sng" cap="none" strike="noStrike">
                <a:solidFill>
                  <a:srgbClr val="2A6496"/>
                </a:solidFill>
                <a:latin typeface="Open Sans"/>
                <a:ea typeface="Open Sans"/>
                <a:cs typeface="Open Sans"/>
                <a:sym typeface="Open Sans"/>
                <a:hlinkClick r:id="rId6">
                  <a:extLst>
                    <a:ext uri="{A12FA001-AC4F-418D-AE19-62706E023703}">
                      <ahyp:hlinkClr val="tx"/>
                    </a:ext>
                  </a:extLst>
                </a:hlinkClick>
              </a:rPr>
              <a:t>SPARC EUROPE</a:t>
            </a:r>
            <a:r>
              <a:rPr b="0" i="0" lang="nl-NL" sz="900" u="none" cap="none" strike="noStrike">
                <a:solidFill>
                  <a:srgbClr val="2A6496"/>
                </a:solidFill>
                <a:latin typeface="Open Sans"/>
                <a:ea typeface="Open Sans"/>
                <a:cs typeface="Open Sans"/>
                <a:sym typeface="Open Sans"/>
              </a:rPr>
              <a:t> </a:t>
            </a:r>
            <a:r>
              <a:rPr b="0" i="0" lang="nl-NL" sz="900" u="none" cap="none" strike="noStrike">
                <a:solidFill>
                  <a:schemeClr val="dk1"/>
                </a:solidFill>
                <a:latin typeface="Open Sans"/>
                <a:ea typeface="Open Sans"/>
                <a:cs typeface="Open Sans"/>
                <a:sym typeface="Open Sans"/>
              </a:rPr>
              <a:t>(ENOEL), </a:t>
            </a:r>
            <a:r>
              <a:rPr b="0" i="0" lang="nl-NL" sz="900" u="none" cap="none" strike="noStrike">
                <a:solidFill>
                  <a:schemeClr val="lt1"/>
                </a:solidFill>
                <a:latin typeface="Open Sans"/>
                <a:ea typeface="Open Sans"/>
                <a:cs typeface="Open Sans"/>
                <a:sym typeface="Open Sans"/>
              </a:rPr>
              <a:t> </a:t>
            </a:r>
            <a:r>
              <a:rPr b="0" i="0" lang="nl-NL" sz="900" u="sng" cap="none" strike="noStrike">
                <a:solidFill>
                  <a:srgbClr val="2A6496"/>
                </a:solidFill>
                <a:latin typeface="Open Sans"/>
                <a:ea typeface="Open Sans"/>
                <a:cs typeface="Open Sans"/>
                <a:sym typeface="Open Sans"/>
                <a:hlinkClick r:id="rId7">
                  <a:extLst>
                    <a:ext uri="{A12FA001-AC4F-418D-AE19-62706E023703}">
                      <ahyp:hlinkClr val="tx"/>
                    </a:ext>
                  </a:extLst>
                </a:hlinkClick>
              </a:rPr>
              <a:t>CC BY</a:t>
            </a:r>
            <a:endParaRPr b="0" i="0" sz="900" u="none" cap="none" strike="noStrike">
              <a:solidFill>
                <a:srgbClr val="2A6496"/>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000000"/>
              </a:solidFill>
              <a:latin typeface="Open Sans"/>
              <a:ea typeface="Open Sans"/>
              <a:cs typeface="Open Sans"/>
              <a:sym typeface="Open Sans"/>
            </a:endParaRPr>
          </a:p>
        </p:txBody>
      </p:sp>
      <p:sp>
        <p:nvSpPr>
          <p:cNvPr id="112" name="Google Shape;112;p3"/>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Uit de UNESCO Aanbeveling Open Leermaterialen</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nl-NL" sz="1200" u="sng" cap="none" strike="noStrike">
                <a:solidFill>
                  <a:schemeClr val="hlink"/>
                </a:solidFill>
                <a:latin typeface="Open Sans"/>
                <a:ea typeface="Open Sans"/>
                <a:cs typeface="Open Sans"/>
                <a:sym typeface="Open Sans"/>
                <a:hlinkClick r:id="rId8"/>
              </a:rPr>
              <a:t>https://tinyurl.com/openedrec</a:t>
            </a:r>
            <a:r>
              <a:rPr b="0" i="0" lang="nl-NL"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13" name="Google Shape;113;p3"/>
          <p:cNvSpPr txBox="1"/>
          <p:nvPr/>
        </p:nvSpPr>
        <p:spPr>
          <a:xfrm>
            <a:off x="2357725" y="459425"/>
            <a:ext cx="4629300" cy="195435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"Open Educational Resources (OER) </a:t>
            </a:r>
            <a:r>
              <a:rPr b="0" i="0" lang="nl-NL" sz="1400" u="none" cap="none" strike="noStrike">
                <a:solidFill>
                  <a:srgbClr val="004993"/>
                </a:solidFill>
                <a:latin typeface="Open Sans"/>
                <a:ea typeface="Open Sans"/>
                <a:cs typeface="Open Sans"/>
                <a:sym typeface="Open Sans"/>
              </a:rPr>
              <a:t>zijn leer-, onderwijs- en onderzoeksmaterialen in </a:t>
            </a:r>
            <a:r>
              <a:rPr b="1" i="0" lang="nl-NL" sz="1400" u="none" cap="none" strike="noStrike">
                <a:solidFill>
                  <a:srgbClr val="004993"/>
                </a:solidFill>
                <a:latin typeface="Open Sans"/>
                <a:ea typeface="Open Sans"/>
                <a:cs typeface="Open Sans"/>
                <a:sym typeface="Open Sans"/>
              </a:rPr>
              <a:t>elk formaat en medium</a:t>
            </a:r>
            <a:r>
              <a:rPr b="0" i="0" lang="nl-NL" sz="1400" u="none" cap="none" strike="noStrike">
                <a:solidFill>
                  <a:srgbClr val="004993"/>
                </a:solidFill>
                <a:latin typeface="Open Sans"/>
                <a:ea typeface="Open Sans"/>
                <a:cs typeface="Open Sans"/>
                <a:sym typeface="Open Sans"/>
              </a:rPr>
              <a:t> die in het publieke domein aanwezig zijn of onder auteursrecht vallen dat onder een </a:t>
            </a:r>
            <a:r>
              <a:rPr b="1" i="0" lang="nl-NL" sz="1400" u="none" cap="none" strike="noStrike">
                <a:solidFill>
                  <a:srgbClr val="004993"/>
                </a:solidFill>
                <a:latin typeface="Open Sans"/>
                <a:ea typeface="Open Sans"/>
                <a:cs typeface="Open Sans"/>
                <a:sym typeface="Open Sans"/>
              </a:rPr>
              <a:t>open licentie </a:t>
            </a:r>
            <a:r>
              <a:rPr b="0" i="0" lang="nl-NL" sz="1400" u="none" cap="none" strike="noStrike">
                <a:solidFill>
                  <a:srgbClr val="004993"/>
                </a:solidFill>
                <a:latin typeface="Open Sans"/>
                <a:ea typeface="Open Sans"/>
                <a:cs typeface="Open Sans"/>
                <a:sym typeface="Open Sans"/>
              </a:rPr>
              <a:t>vrijgegeven is, die kostenloze toegang, hergebruik, herbestemming, aanpassing en verspreiding door anderen toestaat."</a:t>
            </a:r>
            <a:endParaRPr b="0" i="0" sz="17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000000"/>
              </a:solidFill>
              <a:latin typeface="Open Sans"/>
              <a:ea typeface="Open Sans"/>
              <a:cs typeface="Open Sans"/>
              <a:sym typeface="Open Sans"/>
            </a:endParaRPr>
          </a:p>
        </p:txBody>
      </p:sp>
      <p:sp>
        <p:nvSpPr>
          <p:cNvPr id="114" name="Google Shape;114;p3"/>
          <p:cNvSpPr txBox="1"/>
          <p:nvPr/>
        </p:nvSpPr>
        <p:spPr>
          <a:xfrm>
            <a:off x="331300" y="3896000"/>
            <a:ext cx="5676900" cy="498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nl-NL" sz="1800" u="none" cap="none" strike="noStrike">
                <a:solidFill>
                  <a:schemeClr val="lt1"/>
                </a:solidFill>
                <a:latin typeface="Open Sans"/>
                <a:ea typeface="Open Sans"/>
                <a:cs typeface="Open Sans"/>
                <a:sym typeface="Open Sans"/>
              </a:rPr>
              <a:t>Voordelen van Open Onderwijs voor </a:t>
            </a:r>
            <a:r>
              <a:rPr b="1" i="0" lang="nl-NL" sz="1800" u="none" cap="none" strike="noStrike">
                <a:solidFill>
                  <a:srgbClr val="FFDE59"/>
                </a:solidFill>
                <a:latin typeface="Open Sans"/>
                <a:ea typeface="Open Sans"/>
                <a:cs typeface="Open Sans"/>
                <a:sym typeface="Open Sans"/>
              </a:rPr>
              <a:t>studenten</a:t>
            </a:r>
            <a:endParaRPr b="1" i="0" sz="1800" u="none" cap="none" strike="noStrike">
              <a:solidFill>
                <a:srgbClr val="FFDE59"/>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Gegarandeerde duurzame toegang:</a:t>
            </a:r>
            <a:r>
              <a:rPr b="1" i="0" lang="nl-NL" sz="1400" u="none" cap="none" strike="noStrike">
                <a:solidFill>
                  <a:srgbClr val="FFDE59"/>
                </a:solidFill>
                <a:latin typeface="Open Sans"/>
                <a:ea typeface="Open Sans"/>
                <a:cs typeface="Open Sans"/>
                <a:sym typeface="Open Sans"/>
              </a:rPr>
              <a:t> </a:t>
            </a:r>
            <a:r>
              <a:rPr b="0" i="0" lang="nl-NL" sz="1400" u="none" cap="none" strike="noStrike">
                <a:solidFill>
                  <a:srgbClr val="004993"/>
                </a:solidFill>
                <a:latin typeface="Open Sans"/>
                <a:ea typeface="Open Sans"/>
                <a:cs typeface="Open Sans"/>
                <a:sym typeface="Open Sans"/>
              </a:rPr>
              <a:t>Studenten zijn verzekerd van toegang tot de materialen, zelfs nadat ze de cursus hebben afgerond.</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Het ondersteunen van inclusie: </a:t>
            </a:r>
            <a:r>
              <a:rPr b="0" i="0" lang="nl-NL" sz="1400" u="none" cap="none" strike="noStrike">
                <a:solidFill>
                  <a:srgbClr val="004993"/>
                </a:solidFill>
                <a:latin typeface="Open Sans"/>
                <a:ea typeface="Open Sans"/>
                <a:cs typeface="Open Sans"/>
                <a:sym typeface="Open Sans"/>
              </a:rPr>
              <a:t>OER kunnen aangepast worden om aan de profielen en omstandigheden van studenten tegemoet te komen doordat ze de gelijkheidsbeginselen op verschillende niveaus waarborgen.</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Het vergroten van variatie in leren: </a:t>
            </a:r>
            <a:r>
              <a:rPr b="0" i="0" lang="nl-NL" sz="1400" u="none" cap="none" strike="noStrike">
                <a:solidFill>
                  <a:srgbClr val="004993"/>
                </a:solidFill>
                <a:latin typeface="Open Sans"/>
                <a:ea typeface="Open Sans"/>
                <a:cs typeface="Open Sans"/>
                <a:sym typeface="Open Sans"/>
              </a:rPr>
              <a:t>OER zijn altijd en overal toegankelijk, herhaaldelijk (onderschat de kracht van herhaling niet!) en vanaf een scala aan apparaten en formaten te doorlopen. </a:t>
            </a:r>
            <a:r>
              <a:rPr lang="nl-NL">
                <a:solidFill>
                  <a:srgbClr val="004993"/>
                </a:solidFill>
                <a:latin typeface="Open Sans"/>
                <a:ea typeface="Open Sans"/>
                <a:cs typeface="Open Sans"/>
                <a:sym typeface="Open Sans"/>
              </a:rPr>
              <a:t>OER ondersteunen ook niet- en minder formele leercontexten.</a:t>
            </a:r>
            <a:endParaRPr>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Het bevorderen van levenslang leren: </a:t>
            </a:r>
            <a:r>
              <a:rPr b="0" i="0" lang="nl-NL" sz="1400" u="none" cap="none" strike="noStrike">
                <a:solidFill>
                  <a:srgbClr val="004993"/>
                </a:solidFill>
                <a:latin typeface="Open Sans"/>
                <a:ea typeface="Open Sans"/>
                <a:cs typeface="Open Sans"/>
                <a:sym typeface="Open Sans"/>
              </a:rPr>
              <a:t>OER zijn toegankelijk voor iedereen en voor alle leeftijden, wanneer iemand ook maar iets wil leren of teruggrijpen op iets om de herinnering ervan op te frissen.</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Kostenbesparing: </a:t>
            </a:r>
            <a:r>
              <a:rPr b="0" i="0" lang="nl-NL" sz="1400" u="none" cap="none" strike="noStrike">
                <a:solidFill>
                  <a:srgbClr val="004993"/>
                </a:solidFill>
                <a:latin typeface="Open Sans"/>
                <a:ea typeface="Open Sans"/>
                <a:cs typeface="Open Sans"/>
                <a:sym typeface="Open Sans"/>
              </a:rPr>
              <a:t>Hoge prijzen zouden er toe kunnen leiden dat studenten oudere versies van bepaalde publicaties gebruiken; bij OER bestaat dit probleem niet.</a:t>
            </a:r>
            <a:endParaRPr b="1" i="0" sz="1400" u="none" cap="none" strike="noStrike">
              <a:solidFill>
                <a:srgbClr val="004993"/>
              </a:solidFill>
              <a:latin typeface="Open Sans"/>
              <a:ea typeface="Open Sans"/>
              <a:cs typeface="Open Sans"/>
              <a:sym typeface="Open Sans"/>
            </a:endParaRPr>
          </a:p>
        </p:txBody>
      </p:sp>
      <p:sp>
        <p:nvSpPr>
          <p:cNvPr id="115" name="Google Shape;115;p3"/>
          <p:cNvSpPr txBox="1"/>
          <p:nvPr/>
        </p:nvSpPr>
        <p:spPr>
          <a:xfrm>
            <a:off x="4996025" y="2610488"/>
            <a:ext cx="2295300" cy="104641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FF0000"/>
                </a:solidFill>
                <a:latin typeface="Arial"/>
                <a:ea typeface="Arial"/>
                <a:cs typeface="Arial"/>
                <a:sym typeface="Arial"/>
              </a:rPr>
              <a:t>VOORBEELD VAN AANPASSING AAN JE BEHOEFTES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FF0000"/>
              </a:solidFill>
              <a:latin typeface="Arial"/>
              <a:ea typeface="Arial"/>
              <a:cs typeface="Arial"/>
              <a:sym typeface="Arial"/>
            </a:endParaRPr>
          </a:p>
        </p:txBody>
      </p:sp>
      <p:sp>
        <p:nvSpPr>
          <p:cNvPr id="116" name="Google Shape;116;p3"/>
          <p:cNvSpPr txBox="1"/>
          <p:nvPr/>
        </p:nvSpPr>
        <p:spPr>
          <a:xfrm>
            <a:off x="2774938" y="3308077"/>
            <a:ext cx="3417300" cy="83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FF0000"/>
                </a:solidFill>
                <a:latin typeface="Arial"/>
                <a:ea typeface="Arial"/>
                <a:cs typeface="Arial"/>
                <a:sym typeface="Arial"/>
              </a:rPr>
              <a:t>Voeg de</a:t>
            </a:r>
            <a:endParaRPr b="1" i="0" sz="1400" u="none" cap="none" strike="noStrike">
              <a:solidFill>
                <a:srgbClr val="FF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FF0000"/>
                </a:solidFill>
                <a:latin typeface="Arial"/>
                <a:ea typeface="Arial"/>
                <a:cs typeface="Arial"/>
                <a:sym typeface="Arial"/>
              </a:rPr>
              <a:t> attributieverklaring toe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FF0000"/>
              </a:solidFill>
              <a:latin typeface="Arial"/>
              <a:ea typeface="Arial"/>
              <a:cs typeface="Arial"/>
              <a:sym typeface="Arial"/>
            </a:endParaRPr>
          </a:p>
        </p:txBody>
      </p:sp>
      <p:sp>
        <p:nvSpPr>
          <p:cNvPr id="117" name="Google Shape;117;p3"/>
          <p:cNvSpPr/>
          <p:nvPr/>
        </p:nvSpPr>
        <p:spPr>
          <a:xfrm>
            <a:off x="2558650" y="2959700"/>
            <a:ext cx="743700" cy="400200"/>
          </a:xfrm>
          <a:prstGeom prst="left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3"/>
          <p:cNvSpPr/>
          <p:nvPr/>
        </p:nvSpPr>
        <p:spPr>
          <a:xfrm>
            <a:off x="6458675" y="8743625"/>
            <a:ext cx="446100" cy="831300"/>
          </a:xfrm>
          <a:prstGeom prst="down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 name="Google Shape;119;p3"/>
          <p:cNvSpPr txBox="1"/>
          <p:nvPr/>
        </p:nvSpPr>
        <p:spPr>
          <a:xfrm>
            <a:off x="4076245" y="9065050"/>
            <a:ext cx="2032200" cy="6156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1400"/>
              <a:buFont typeface="Arial"/>
              <a:buNone/>
            </a:pPr>
            <a:r>
              <a:rPr b="1" i="0" lang="nl-NL" sz="1400" u="none" cap="none" strike="noStrike">
                <a:solidFill>
                  <a:srgbClr val="FF0000"/>
                </a:solidFill>
                <a:latin typeface="Arial"/>
                <a:ea typeface="Arial"/>
                <a:cs typeface="Arial"/>
                <a:sym typeface="Arial"/>
              </a:rPr>
              <a:t>Voeg het logo van je organisatie toe</a:t>
            </a:r>
            <a:endParaRPr b="1" i="0" sz="1400" u="none" cap="none" strike="noStrike">
              <a:solidFill>
                <a:srgbClr val="FF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4"/>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4"/>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26" name="Google Shape;126;p4"/>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4"/>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8" name="Google Shape;128;p4"/>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29" name="Google Shape;129;p4"/>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30" name="Google Shape;130;p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nl-NL" sz="3300" u="none" cap="none" strike="noStrike">
                <a:solidFill>
                  <a:schemeClr val="lt1"/>
                </a:solidFill>
                <a:latin typeface="Calibri"/>
                <a:ea typeface="Calibri"/>
                <a:cs typeface="Calibri"/>
                <a:sym typeface="Calibri"/>
              </a:rPr>
              <a:t>OER</a:t>
            </a:r>
            <a:br>
              <a:rPr b="1" i="0" lang="nl-NL" sz="3300" u="none" cap="none" strike="noStrike">
                <a:solidFill>
                  <a:schemeClr val="lt1"/>
                </a:solidFill>
                <a:latin typeface="Calibri"/>
                <a:ea typeface="Calibri"/>
                <a:cs typeface="Calibri"/>
                <a:sym typeface="Calibri"/>
              </a:rPr>
            </a:br>
            <a:r>
              <a:rPr b="0" i="0" lang="nl-NL" sz="2400" u="none" cap="none" strike="noStrike">
                <a:solidFill>
                  <a:schemeClr val="lt1"/>
                </a:solidFill>
                <a:latin typeface="Calibri"/>
                <a:ea typeface="Calibri"/>
                <a:cs typeface="Calibri"/>
                <a:sym typeface="Calibri"/>
              </a:rPr>
              <a:t>BASIS</a:t>
            </a:r>
            <a:endParaRPr b="0" i="0" sz="2400" u="none" cap="none" strike="noStrike">
              <a:solidFill>
                <a:schemeClr val="lt1"/>
              </a:solidFill>
              <a:latin typeface="Calibri"/>
              <a:ea typeface="Calibri"/>
              <a:cs typeface="Calibri"/>
              <a:sym typeface="Calibri"/>
            </a:endParaRPr>
          </a:p>
        </p:txBody>
      </p:sp>
      <p:sp>
        <p:nvSpPr>
          <p:cNvPr id="131" name="Google Shape;131;p4"/>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Uit de UNESCO Aanbeveling Open Leermaterialen</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nl-NL" sz="1200" u="sng" cap="none" strike="noStrike">
                <a:solidFill>
                  <a:schemeClr val="hlink"/>
                </a:solidFill>
                <a:latin typeface="Open Sans"/>
                <a:ea typeface="Open Sans"/>
                <a:cs typeface="Open Sans"/>
                <a:sym typeface="Open Sans"/>
                <a:hlinkClick r:id="rId5"/>
              </a:rPr>
              <a:t>https://tinyurl.com/openedrec</a:t>
            </a:r>
            <a:r>
              <a:rPr b="0" i="0" lang="nl-NL"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32" name="Google Shape;132;p4"/>
          <p:cNvSpPr txBox="1"/>
          <p:nvPr/>
        </p:nvSpPr>
        <p:spPr>
          <a:xfrm>
            <a:off x="2357725" y="459425"/>
            <a:ext cx="4629300" cy="195435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"Open Educational Resources (OER) </a:t>
            </a:r>
            <a:r>
              <a:rPr b="0" i="0" lang="nl-NL" sz="1400" u="none" cap="none" strike="noStrike">
                <a:solidFill>
                  <a:srgbClr val="004993"/>
                </a:solidFill>
                <a:latin typeface="Open Sans"/>
                <a:ea typeface="Open Sans"/>
                <a:cs typeface="Open Sans"/>
                <a:sym typeface="Open Sans"/>
              </a:rPr>
              <a:t>zijn leer-, onderwijs- en onderzoeksmaterialen in </a:t>
            </a:r>
            <a:r>
              <a:rPr b="1" i="0" lang="nl-NL" sz="1400" u="none" cap="none" strike="noStrike">
                <a:solidFill>
                  <a:srgbClr val="004993"/>
                </a:solidFill>
                <a:latin typeface="Open Sans"/>
                <a:ea typeface="Open Sans"/>
                <a:cs typeface="Open Sans"/>
                <a:sym typeface="Open Sans"/>
              </a:rPr>
              <a:t>elk formaat en medium</a:t>
            </a:r>
            <a:r>
              <a:rPr b="0" i="0" lang="nl-NL" sz="1400" u="none" cap="none" strike="noStrike">
                <a:solidFill>
                  <a:srgbClr val="004993"/>
                </a:solidFill>
                <a:latin typeface="Open Sans"/>
                <a:ea typeface="Open Sans"/>
                <a:cs typeface="Open Sans"/>
                <a:sym typeface="Open Sans"/>
              </a:rPr>
              <a:t> die in het publieke domein aanwezig zijn of onder auteursecht vallen dat onder een </a:t>
            </a:r>
            <a:r>
              <a:rPr b="1" i="0" lang="nl-NL" sz="1400" u="none" cap="none" strike="noStrike">
                <a:solidFill>
                  <a:srgbClr val="004993"/>
                </a:solidFill>
                <a:latin typeface="Open Sans"/>
                <a:ea typeface="Open Sans"/>
                <a:cs typeface="Open Sans"/>
                <a:sym typeface="Open Sans"/>
              </a:rPr>
              <a:t>open licentie </a:t>
            </a:r>
            <a:r>
              <a:rPr b="0" i="0" lang="nl-NL" sz="1400" u="none" cap="none" strike="noStrike">
                <a:solidFill>
                  <a:srgbClr val="004993"/>
                </a:solidFill>
                <a:latin typeface="Open Sans"/>
                <a:ea typeface="Open Sans"/>
                <a:cs typeface="Open Sans"/>
                <a:sym typeface="Open Sans"/>
              </a:rPr>
              <a:t>vrijgegeven is, die kosteloze toegang, hergebruik, herbestemming, aanpassing en verspreiding door anderen toestaat."</a:t>
            </a:r>
            <a:endParaRPr b="0" i="0" sz="17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000000"/>
              </a:solidFill>
              <a:latin typeface="Open Sans"/>
              <a:ea typeface="Open Sans"/>
              <a:cs typeface="Open Sans"/>
              <a:sym typeface="Open Sans"/>
            </a:endParaRPr>
          </a:p>
        </p:txBody>
      </p:sp>
      <p:sp>
        <p:nvSpPr>
          <p:cNvPr id="133" name="Google Shape;133;p4"/>
          <p:cNvSpPr txBox="1"/>
          <p:nvPr/>
        </p:nvSpPr>
        <p:spPr>
          <a:xfrm>
            <a:off x="331300" y="3896000"/>
            <a:ext cx="5676900" cy="498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nl-NL" sz="1800" u="none" cap="none" strike="noStrike">
                <a:solidFill>
                  <a:schemeClr val="lt1"/>
                </a:solidFill>
                <a:latin typeface="Open Sans"/>
                <a:ea typeface="Open Sans"/>
                <a:cs typeface="Open Sans"/>
                <a:sym typeface="Open Sans"/>
              </a:rPr>
              <a:t>Voordelen van Open Onderwijs voor </a:t>
            </a:r>
            <a:r>
              <a:rPr b="1" i="0" lang="nl-NL" sz="1800" u="none" cap="none" strike="noStrike">
                <a:solidFill>
                  <a:srgbClr val="FFDE59"/>
                </a:solidFill>
                <a:latin typeface="Open Sans"/>
                <a:ea typeface="Open Sans"/>
                <a:cs typeface="Open Sans"/>
                <a:sym typeface="Open Sans"/>
              </a:rPr>
              <a:t>studenten</a:t>
            </a:r>
            <a:endParaRPr b="1" i="0" sz="1800" u="none" cap="none" strike="noStrike">
              <a:solidFill>
                <a:srgbClr val="FFDE59"/>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Gegarandeerde duurzame toegang:</a:t>
            </a:r>
            <a:r>
              <a:rPr b="1" i="0" lang="nl-NL" sz="1400" u="none" cap="none" strike="noStrike">
                <a:solidFill>
                  <a:srgbClr val="FFDE59"/>
                </a:solidFill>
                <a:latin typeface="Open Sans"/>
                <a:ea typeface="Open Sans"/>
                <a:cs typeface="Open Sans"/>
                <a:sym typeface="Open Sans"/>
              </a:rPr>
              <a:t> </a:t>
            </a:r>
            <a:r>
              <a:rPr b="0" i="0" lang="nl-NL" sz="1400" u="none" cap="none" strike="noStrike">
                <a:solidFill>
                  <a:srgbClr val="004993"/>
                </a:solidFill>
                <a:latin typeface="Open Sans"/>
                <a:ea typeface="Open Sans"/>
                <a:cs typeface="Open Sans"/>
                <a:sym typeface="Open Sans"/>
              </a:rPr>
              <a:t>Studenten zijn verzekerd van toegang tot de materialen, zelfs nadat ze de cursus hebben afgerond.</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Het ondersteunen van inclusie: </a:t>
            </a:r>
            <a:r>
              <a:rPr b="0" i="0" lang="nl-NL" sz="1400" u="none" cap="none" strike="noStrike">
                <a:solidFill>
                  <a:srgbClr val="004993"/>
                </a:solidFill>
                <a:latin typeface="Open Sans"/>
                <a:ea typeface="Open Sans"/>
                <a:cs typeface="Open Sans"/>
                <a:sym typeface="Open Sans"/>
              </a:rPr>
              <a:t>OER kunnen aangepast worden om aan de profielen en omstandigheden van studenten tegemoet te komen doordat ze de gelijkheidsbeginselen op verschillende niveaus waarborgen.</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Het vergroten van variatie in leren: </a:t>
            </a:r>
            <a:r>
              <a:rPr b="0" i="0" lang="nl-NL" sz="1400" u="none" cap="none" strike="noStrike">
                <a:solidFill>
                  <a:srgbClr val="004993"/>
                </a:solidFill>
                <a:latin typeface="Open Sans"/>
                <a:ea typeface="Open Sans"/>
                <a:cs typeface="Open Sans"/>
                <a:sym typeface="Open Sans"/>
              </a:rPr>
              <a:t>OER zijn altijd en overal toegankelijk, herhaaldelijk (onderschat de kracht van herhaling niet!) en vanaf een scala aan apparaten en formaten te doorlopen. </a:t>
            </a:r>
            <a:r>
              <a:rPr lang="nl-NL">
                <a:solidFill>
                  <a:srgbClr val="004993"/>
                </a:solidFill>
                <a:latin typeface="Open Sans"/>
                <a:ea typeface="Open Sans"/>
                <a:cs typeface="Open Sans"/>
                <a:sym typeface="Open Sans"/>
              </a:rPr>
              <a:t>OER ondersteunen ook niet- en minder formele leercontexten.</a:t>
            </a:r>
            <a:endParaRPr>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Het bevorderen van levenslang leren: </a:t>
            </a:r>
            <a:r>
              <a:rPr b="0" i="0" lang="nl-NL" sz="1400" u="none" cap="none" strike="noStrike">
                <a:solidFill>
                  <a:srgbClr val="004993"/>
                </a:solidFill>
                <a:latin typeface="Open Sans"/>
                <a:ea typeface="Open Sans"/>
                <a:cs typeface="Open Sans"/>
                <a:sym typeface="Open Sans"/>
              </a:rPr>
              <a:t>OER zijn toegankelijk voor iedereen en voor alle leeftijden, wanneer iemand ook maar iets wil leren of teruggrijpen op iets om de herinnering ervan op te frissen.</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Kostenbesparing: </a:t>
            </a:r>
            <a:r>
              <a:rPr b="0" i="0" lang="nl-NL" sz="1400" u="none" cap="none" strike="noStrike">
                <a:solidFill>
                  <a:srgbClr val="004993"/>
                </a:solidFill>
                <a:latin typeface="Open Sans"/>
                <a:ea typeface="Open Sans"/>
                <a:cs typeface="Open Sans"/>
                <a:sym typeface="Open Sans"/>
              </a:rPr>
              <a:t>Hoge prijzen zouden er toe kunnen leiden dat studenten oudere versies van bepaalde publicaties gebruiken; bij OER bestaat dit probleem niet.</a:t>
            </a:r>
            <a:endParaRPr b="1" i="0" sz="1400" u="none" cap="none" strike="noStrike">
              <a:solidFill>
                <a:srgbClr val="004993"/>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5"/>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5"/>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40" name="Google Shape;140;p5"/>
          <p:cNvSpPr/>
          <p:nvPr/>
        </p:nvSpPr>
        <p:spPr>
          <a:xfrm>
            <a:off x="2412438" y="254615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5"/>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2" name="Google Shape;142;p5"/>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43" name="Google Shape;143;p5"/>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44" name="Google Shape;144;p5"/>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nl-NL" sz="3300" u="none" cap="none" strike="noStrike">
                <a:solidFill>
                  <a:schemeClr val="lt1"/>
                </a:solidFill>
                <a:latin typeface="Calibri"/>
                <a:ea typeface="Calibri"/>
                <a:cs typeface="Calibri"/>
                <a:sym typeface="Calibri"/>
              </a:rPr>
              <a:t>OER</a:t>
            </a:r>
            <a:br>
              <a:rPr b="1" i="0" lang="nl-NL" sz="3300" u="none" cap="none" strike="noStrike">
                <a:solidFill>
                  <a:schemeClr val="lt1"/>
                </a:solidFill>
                <a:latin typeface="Calibri"/>
                <a:ea typeface="Calibri"/>
                <a:cs typeface="Calibri"/>
                <a:sym typeface="Calibri"/>
              </a:rPr>
            </a:br>
            <a:r>
              <a:rPr b="0" i="0" lang="nl-NL" sz="2400" u="none" cap="none" strike="noStrike">
                <a:solidFill>
                  <a:schemeClr val="lt1"/>
                </a:solidFill>
                <a:latin typeface="Calibri"/>
                <a:ea typeface="Calibri"/>
                <a:cs typeface="Calibri"/>
                <a:sym typeface="Calibri"/>
              </a:rPr>
              <a:t>BASIS</a:t>
            </a:r>
            <a:endParaRPr b="0" i="0" sz="2400" u="none" cap="none" strike="noStrike">
              <a:solidFill>
                <a:schemeClr val="lt1"/>
              </a:solidFill>
              <a:latin typeface="Calibri"/>
              <a:ea typeface="Calibri"/>
              <a:cs typeface="Calibri"/>
              <a:sym typeface="Calibri"/>
            </a:endParaRPr>
          </a:p>
        </p:txBody>
      </p:sp>
      <p:sp>
        <p:nvSpPr>
          <p:cNvPr id="145" name="Google Shape;145;p5"/>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Uit de UNESCO Aanbeveling Open Leermaterialen</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nl-NL" sz="1200" u="sng" cap="none" strike="noStrike">
                <a:solidFill>
                  <a:schemeClr val="hlink"/>
                </a:solidFill>
                <a:latin typeface="Open Sans"/>
                <a:ea typeface="Open Sans"/>
                <a:cs typeface="Open Sans"/>
                <a:sym typeface="Open Sans"/>
                <a:hlinkClick r:id="rId5"/>
              </a:rPr>
              <a:t>https://tinyurl.com/openedrec</a:t>
            </a:r>
            <a:r>
              <a:rPr b="0" i="0" lang="nl-NL"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46" name="Google Shape;146;p5"/>
          <p:cNvSpPr txBox="1"/>
          <p:nvPr/>
        </p:nvSpPr>
        <p:spPr>
          <a:xfrm>
            <a:off x="2357725" y="459425"/>
            <a:ext cx="4629300" cy="169274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"Open Educational Resources (OER) </a:t>
            </a:r>
            <a:r>
              <a:rPr b="0" i="0" lang="nl-NL" sz="1400" u="none" cap="none" strike="noStrike">
                <a:solidFill>
                  <a:srgbClr val="004993"/>
                </a:solidFill>
                <a:latin typeface="Open Sans"/>
                <a:ea typeface="Open Sans"/>
                <a:cs typeface="Open Sans"/>
                <a:sym typeface="Open Sans"/>
              </a:rPr>
              <a:t>zijn leer-, onderwijs- en onderzoeksmaterialen in </a:t>
            </a:r>
            <a:r>
              <a:rPr b="1" i="0" lang="nl-NL" sz="1400" u="none" cap="none" strike="noStrike">
                <a:solidFill>
                  <a:srgbClr val="004993"/>
                </a:solidFill>
                <a:latin typeface="Open Sans"/>
                <a:ea typeface="Open Sans"/>
                <a:cs typeface="Open Sans"/>
                <a:sym typeface="Open Sans"/>
              </a:rPr>
              <a:t>elk formaat en medium</a:t>
            </a:r>
            <a:r>
              <a:rPr b="0" i="0" lang="nl-NL" sz="1400" u="none" cap="none" strike="noStrike">
                <a:solidFill>
                  <a:srgbClr val="004993"/>
                </a:solidFill>
                <a:latin typeface="Open Sans"/>
                <a:ea typeface="Open Sans"/>
                <a:cs typeface="Open Sans"/>
                <a:sym typeface="Open Sans"/>
              </a:rPr>
              <a:t> die in het publieke domein aanwezig zijn of onder auteursrecht vallen dat onder een </a:t>
            </a:r>
            <a:r>
              <a:rPr b="1" i="0" lang="nl-NL" sz="1400" u="none" cap="none" strike="noStrike">
                <a:solidFill>
                  <a:srgbClr val="004993"/>
                </a:solidFill>
                <a:latin typeface="Open Sans"/>
                <a:ea typeface="Open Sans"/>
                <a:cs typeface="Open Sans"/>
                <a:sym typeface="Open Sans"/>
              </a:rPr>
              <a:t>open licentie </a:t>
            </a:r>
            <a:r>
              <a:rPr b="0" i="0" lang="nl-NL" sz="1400" u="none" cap="none" strike="noStrike">
                <a:solidFill>
                  <a:srgbClr val="004993"/>
                </a:solidFill>
                <a:latin typeface="Open Sans"/>
                <a:ea typeface="Open Sans"/>
                <a:cs typeface="Open Sans"/>
                <a:sym typeface="Open Sans"/>
              </a:rPr>
              <a:t>vrijgegeven is, die kosteloze toegang, hergebruik, herbestemming, aanpassing en verspreiding door anderen toestaat."</a:t>
            </a:r>
            <a:endParaRPr b="0" i="0" sz="1700" u="none" cap="none" strike="noStrike">
              <a:solidFill>
                <a:srgbClr val="000000"/>
              </a:solidFill>
              <a:latin typeface="Open Sans"/>
              <a:ea typeface="Open Sans"/>
              <a:cs typeface="Open Sans"/>
              <a:sym typeface="Open Sans"/>
            </a:endParaRPr>
          </a:p>
        </p:txBody>
      </p:sp>
      <p:sp>
        <p:nvSpPr>
          <p:cNvPr id="147" name="Google Shape;147;p5"/>
          <p:cNvSpPr txBox="1"/>
          <p:nvPr/>
        </p:nvSpPr>
        <p:spPr>
          <a:xfrm>
            <a:off x="337650" y="4134925"/>
            <a:ext cx="5593500" cy="461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nl-NL" sz="1800" u="none" cap="none" strike="noStrike">
                <a:solidFill>
                  <a:srgbClr val="FFFFFF"/>
                </a:solidFill>
                <a:latin typeface="Open Sans"/>
                <a:ea typeface="Open Sans"/>
                <a:cs typeface="Open Sans"/>
                <a:sym typeface="Open Sans"/>
              </a:rPr>
              <a:t>Voordelen van Open Onderwijs voor </a:t>
            </a:r>
            <a:r>
              <a:rPr b="1" i="0" lang="nl-NL" sz="1800" u="none" cap="none" strike="noStrike">
                <a:solidFill>
                  <a:srgbClr val="FFDE59"/>
                </a:solidFill>
                <a:latin typeface="Open Sans"/>
                <a:ea typeface="Open Sans"/>
                <a:cs typeface="Open Sans"/>
                <a:sym typeface="Open Sans"/>
              </a:rPr>
              <a:t>studenten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Ze breiden leermogelijkheden uit: </a:t>
            </a:r>
            <a:r>
              <a:rPr b="0" i="0" lang="nl-NL" sz="1400" u="none" cap="none" strike="noStrike">
                <a:solidFill>
                  <a:srgbClr val="004993"/>
                </a:solidFill>
                <a:latin typeface="Open Sans"/>
                <a:ea typeface="Open Sans"/>
                <a:cs typeface="Open Sans"/>
                <a:sym typeface="Open Sans"/>
              </a:rPr>
              <a:t>studenten die OER gebruiken behalen even goede, of zelfs betere resultaten dan degenen die traditionele materialen gebruiken  (</a:t>
            </a:r>
            <a:r>
              <a:rPr b="0" i="0" lang="nl-NL" sz="1400" u="sng" cap="none" strike="noStrike">
                <a:solidFill>
                  <a:schemeClr val="hlink"/>
                </a:solidFill>
                <a:latin typeface="Open Sans"/>
                <a:ea typeface="Open Sans"/>
                <a:cs typeface="Open Sans"/>
                <a:sym typeface="Open Sans"/>
                <a:hlinkClick r:id="rId6"/>
              </a:rPr>
              <a:t>http://openedgroup.org/review</a:t>
            </a:r>
            <a:r>
              <a:rPr b="0" i="0" lang="nl-NL" sz="1400" u="none" cap="none" strike="noStrike">
                <a:solidFill>
                  <a:srgbClr val="004993"/>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Gegarandeerde beschikbaarheid van de materialen: </a:t>
            </a:r>
            <a:r>
              <a:rPr b="0" i="0" lang="nl-NL" sz="1400" u="none" cap="none" strike="noStrike">
                <a:solidFill>
                  <a:srgbClr val="004993"/>
                </a:solidFill>
                <a:latin typeface="Open Sans"/>
                <a:ea typeface="Open Sans"/>
                <a:cs typeface="Open Sans"/>
                <a:sym typeface="Open Sans"/>
              </a:rPr>
              <a:t>OER staan vanaf het begin van de cursus(sen) al klaar, wat betekent dat studenten er meteen mee kunnen beginnen te werken.</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Kwaliteitsverhoging: </a:t>
            </a:r>
            <a:r>
              <a:rPr b="0" i="0" lang="nl-NL" sz="1400" u="none" cap="none" strike="noStrike">
                <a:solidFill>
                  <a:srgbClr val="004993"/>
                </a:solidFill>
                <a:latin typeface="Open Sans"/>
                <a:ea typeface="Open Sans"/>
                <a:cs typeface="Open Sans"/>
                <a:sym typeface="Open Sans"/>
              </a:rPr>
              <a:t>OER staan verbetering van kwaliteit en constante updates toe, tegelijk met snelle verspreiding, terwijl de informatie gegarandeerd up-to-date is.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Het belonen van </a:t>
            </a:r>
            <a:r>
              <a:rPr b="1" i="1" lang="nl-NL" sz="1400" u="none" cap="none" strike="noStrike">
                <a:solidFill>
                  <a:srgbClr val="004993"/>
                </a:solidFill>
                <a:latin typeface="Open Sans"/>
                <a:ea typeface="Open Sans"/>
                <a:cs typeface="Open Sans"/>
                <a:sym typeface="Open Sans"/>
              </a:rPr>
              <a:t>open practices</a:t>
            </a:r>
            <a:r>
              <a:rPr b="1" i="0" lang="nl-NL" sz="1400" u="none" cap="none" strike="noStrike">
                <a:solidFill>
                  <a:srgbClr val="004993"/>
                </a:solidFill>
                <a:latin typeface="Open Sans"/>
                <a:ea typeface="Open Sans"/>
                <a:cs typeface="Open Sans"/>
                <a:sym typeface="Open Sans"/>
              </a:rPr>
              <a:t>: </a:t>
            </a:r>
            <a:r>
              <a:rPr b="0" i="0" lang="nl-NL" sz="1400" u="none" cap="none" strike="noStrike">
                <a:solidFill>
                  <a:srgbClr val="004993"/>
                </a:solidFill>
                <a:latin typeface="Open Sans"/>
                <a:ea typeface="Open Sans"/>
                <a:cs typeface="Open Sans"/>
                <a:sym typeface="Open Sans"/>
              </a:rPr>
              <a:t>Studenten kunnen worden toegevoegd als deel van het auteursteam en worden beloond voor hun werk en vaardigheden.</a:t>
            </a:r>
            <a:endParaRPr b="0" i="0" sz="1400" u="none" cap="none" strike="noStrike">
              <a:solidFill>
                <a:srgbClr val="004993"/>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6"/>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6"/>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54" name="Google Shape;154;p6"/>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p6"/>
          <p:cNvSpPr/>
          <p:nvPr/>
        </p:nvSpPr>
        <p:spPr>
          <a:xfrm>
            <a:off x="2395938" y="254615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6" name="Google Shape;156;p6"/>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57" name="Google Shape;157;p6"/>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58" name="Google Shape;158;p6"/>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nl-NL" sz="3300" u="none" cap="none" strike="noStrike">
                <a:solidFill>
                  <a:schemeClr val="lt1"/>
                </a:solidFill>
                <a:latin typeface="Calibri"/>
                <a:ea typeface="Calibri"/>
                <a:cs typeface="Calibri"/>
                <a:sym typeface="Calibri"/>
              </a:rPr>
              <a:t>OER</a:t>
            </a:r>
            <a:br>
              <a:rPr b="1" i="0" lang="nl-NL" sz="3300" u="none" cap="none" strike="noStrike">
                <a:solidFill>
                  <a:schemeClr val="lt1"/>
                </a:solidFill>
                <a:latin typeface="Calibri"/>
                <a:ea typeface="Calibri"/>
                <a:cs typeface="Calibri"/>
                <a:sym typeface="Calibri"/>
              </a:rPr>
            </a:br>
            <a:r>
              <a:rPr b="0" i="0" lang="nl-NL" sz="2400" u="none" cap="none" strike="noStrike">
                <a:solidFill>
                  <a:schemeClr val="lt1"/>
                </a:solidFill>
                <a:latin typeface="Calibri"/>
                <a:ea typeface="Calibri"/>
                <a:cs typeface="Calibri"/>
                <a:sym typeface="Calibri"/>
              </a:rPr>
              <a:t>BASIS</a:t>
            </a:r>
            <a:endParaRPr b="0" i="0" sz="2400" u="none" cap="none" strike="noStrike">
              <a:solidFill>
                <a:schemeClr val="lt1"/>
              </a:solidFill>
              <a:latin typeface="Calibri"/>
              <a:ea typeface="Calibri"/>
              <a:cs typeface="Calibri"/>
              <a:sym typeface="Calibri"/>
            </a:endParaRPr>
          </a:p>
        </p:txBody>
      </p:sp>
      <p:sp>
        <p:nvSpPr>
          <p:cNvPr id="159" name="Google Shape;159;p6"/>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Uit de UNESCO Aanbeveling Open Leermaterialen</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nl-NL" sz="1200" u="sng" cap="none" strike="noStrike">
                <a:solidFill>
                  <a:schemeClr val="hlink"/>
                </a:solidFill>
                <a:latin typeface="Open Sans"/>
                <a:ea typeface="Open Sans"/>
                <a:cs typeface="Open Sans"/>
                <a:sym typeface="Open Sans"/>
                <a:hlinkClick r:id="rId5"/>
              </a:rPr>
              <a:t>https://tinyurl.com/openedrec</a:t>
            </a:r>
            <a:r>
              <a:rPr b="0" i="0" lang="nl-NL"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60" name="Google Shape;160;p6"/>
          <p:cNvSpPr txBox="1"/>
          <p:nvPr/>
        </p:nvSpPr>
        <p:spPr>
          <a:xfrm>
            <a:off x="2357725" y="459425"/>
            <a:ext cx="4629300" cy="169274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"Open Educational Resources (OER) </a:t>
            </a:r>
            <a:r>
              <a:rPr b="0" i="0" lang="nl-NL" sz="1400" u="none" cap="none" strike="noStrike">
                <a:solidFill>
                  <a:srgbClr val="004993"/>
                </a:solidFill>
                <a:latin typeface="Open Sans"/>
                <a:ea typeface="Open Sans"/>
                <a:cs typeface="Open Sans"/>
                <a:sym typeface="Open Sans"/>
              </a:rPr>
              <a:t>zijn leer-, onderwijs- en onderzoeksmaterialen in </a:t>
            </a:r>
            <a:r>
              <a:rPr b="1" i="0" lang="nl-NL" sz="1400" u="none" cap="none" strike="noStrike">
                <a:solidFill>
                  <a:srgbClr val="004993"/>
                </a:solidFill>
                <a:latin typeface="Open Sans"/>
                <a:ea typeface="Open Sans"/>
                <a:cs typeface="Open Sans"/>
                <a:sym typeface="Open Sans"/>
              </a:rPr>
              <a:t>elk formaat en medium</a:t>
            </a:r>
            <a:r>
              <a:rPr b="0" i="0" lang="nl-NL" sz="1400" u="none" cap="none" strike="noStrike">
                <a:solidFill>
                  <a:srgbClr val="004993"/>
                </a:solidFill>
                <a:latin typeface="Open Sans"/>
                <a:ea typeface="Open Sans"/>
                <a:cs typeface="Open Sans"/>
                <a:sym typeface="Open Sans"/>
              </a:rPr>
              <a:t> die in het publieke domein aanwezig zijn of onder auteursrecht vallen dat onder een </a:t>
            </a:r>
            <a:r>
              <a:rPr b="1" i="0" lang="nl-NL" sz="1400" u="none" cap="none" strike="noStrike">
                <a:solidFill>
                  <a:srgbClr val="004993"/>
                </a:solidFill>
                <a:latin typeface="Open Sans"/>
                <a:ea typeface="Open Sans"/>
                <a:cs typeface="Open Sans"/>
                <a:sym typeface="Open Sans"/>
              </a:rPr>
              <a:t>open licentie </a:t>
            </a:r>
            <a:r>
              <a:rPr b="0" i="0" lang="nl-NL" sz="1400" u="none" cap="none" strike="noStrike">
                <a:solidFill>
                  <a:srgbClr val="004993"/>
                </a:solidFill>
                <a:latin typeface="Open Sans"/>
                <a:ea typeface="Open Sans"/>
                <a:cs typeface="Open Sans"/>
                <a:sym typeface="Open Sans"/>
              </a:rPr>
              <a:t>vrijgegeven is, die kosteloze toegang, hergebruik, herbestemming, aanpassing en verspreiding door anderen toestaat."</a:t>
            </a:r>
            <a:endParaRPr b="0" i="0" sz="1700" u="none" cap="none" strike="noStrike">
              <a:solidFill>
                <a:srgbClr val="000000"/>
              </a:solidFill>
              <a:latin typeface="Open Sans"/>
              <a:ea typeface="Open Sans"/>
              <a:cs typeface="Open Sans"/>
              <a:sym typeface="Open Sans"/>
            </a:endParaRPr>
          </a:p>
        </p:txBody>
      </p:sp>
      <p:sp>
        <p:nvSpPr>
          <p:cNvPr id="161" name="Google Shape;161;p6"/>
          <p:cNvSpPr txBox="1"/>
          <p:nvPr/>
        </p:nvSpPr>
        <p:spPr>
          <a:xfrm>
            <a:off x="493200" y="4158250"/>
            <a:ext cx="5593500" cy="4683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0" lang="nl-NL" sz="1800" u="none" cap="none" strike="noStrike">
                <a:solidFill>
                  <a:srgbClr val="FFFFFF"/>
                </a:solidFill>
                <a:latin typeface="Open Sans"/>
                <a:ea typeface="Open Sans"/>
                <a:cs typeface="Open Sans"/>
                <a:sym typeface="Open Sans"/>
              </a:rPr>
              <a:t>Voordelen van Open Onderwijs voor </a:t>
            </a:r>
            <a:r>
              <a:rPr b="1" i="0" lang="nl-NL" sz="1800" u="none" cap="none" strike="noStrike">
                <a:solidFill>
                  <a:srgbClr val="FFDE59"/>
                </a:solidFill>
                <a:latin typeface="Open Sans"/>
                <a:ea typeface="Open Sans"/>
                <a:cs typeface="Open Sans"/>
                <a:sym typeface="Open Sans"/>
              </a:rPr>
              <a:t>studenten</a:t>
            </a:r>
            <a:endParaRPr b="1" i="0" sz="2000" u="none" cap="none" strike="noStrike">
              <a:solidFill>
                <a:srgbClr val="FFDE59"/>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Geen kosten (en niet alleen dat): </a:t>
            </a:r>
            <a:br>
              <a:rPr b="1" i="0" lang="nl-NL" sz="1400" u="none" cap="none" strike="noStrike">
                <a:solidFill>
                  <a:srgbClr val="004993"/>
                </a:solidFill>
                <a:latin typeface="Open Sans"/>
                <a:ea typeface="Open Sans"/>
                <a:cs typeface="Open Sans"/>
                <a:sym typeface="Open Sans"/>
              </a:rPr>
            </a:br>
            <a:r>
              <a:rPr b="0" i="0" lang="nl-NL" sz="1400" u="none" cap="none" strike="noStrike">
                <a:solidFill>
                  <a:srgbClr val="004993"/>
                </a:solidFill>
                <a:latin typeface="Open Sans"/>
                <a:ea typeface="Open Sans"/>
                <a:cs typeface="Open Sans"/>
                <a:sym typeface="Open Sans"/>
              </a:rPr>
              <a:t>OER = gratis + toestemmingen.</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De garantie van beter onderwijs = garantie op een betere toekomst (</a:t>
            </a:r>
            <a:r>
              <a:rPr b="0" i="0" lang="nl-NL" sz="1400" u="sng" cap="none" strike="noStrike">
                <a:solidFill>
                  <a:schemeClr val="hlink"/>
                </a:solidFill>
                <a:latin typeface="Open Sans"/>
                <a:ea typeface="Open Sans"/>
                <a:cs typeface="Open Sans"/>
                <a:sym typeface="Open Sans"/>
                <a:hlinkClick r:id="rId6"/>
              </a:rPr>
              <a:t>SDG 4</a:t>
            </a:r>
            <a:r>
              <a:rPr b="0" i="0" lang="nl-NL" sz="1400" u="none" cap="none" strike="noStrike">
                <a:solidFill>
                  <a:srgbClr val="004993"/>
                </a:solidFill>
                <a:latin typeface="Open Sans"/>
                <a:ea typeface="Open Sans"/>
                <a:cs typeface="Open Sans"/>
                <a:sym typeface="Open Sans"/>
              </a:rPr>
              <a:t>: “garandeer inclusieve en gelijkwaardige kwaliteit van onderwijs en moedig levenslange leermogelijkheden voor iedereen aan.”)</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Ze verbeteren het begrip</a:t>
            </a:r>
            <a:r>
              <a:rPr b="0" i="0" lang="nl-NL" sz="1400" u="none" cap="none" strike="noStrike">
                <a:solidFill>
                  <a:srgbClr val="004993"/>
                </a:solidFill>
                <a:latin typeface="Open Sans"/>
                <a:ea typeface="Open Sans"/>
                <a:cs typeface="Open Sans"/>
                <a:sym typeface="Open Sans"/>
              </a:rPr>
              <a:t>: Studenten zijn in staat om concepten of ideeën te herzien wanneer ze een uitgebreidere variëteit aan bronnen gebruiken (dat wil zeggen hetzelfde concept herhalen terwijl er steeds een andere uitleg gehanteerd wordt) gebruiken</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Co-creatie:</a:t>
            </a:r>
            <a:r>
              <a:rPr b="0" i="0" lang="nl-NL" sz="1400" u="none" cap="none" strike="noStrike">
                <a:solidFill>
                  <a:srgbClr val="004993"/>
                </a:solidFill>
                <a:latin typeface="Open Sans"/>
                <a:ea typeface="Open Sans"/>
                <a:cs typeface="Open Sans"/>
                <a:sym typeface="Open Sans"/>
              </a:rPr>
              <a:t> OER geven de studenten de mogelijkheid om co-creatiepartners te worden en zo voordeel voor zichzelf te behalen.</a:t>
            </a:r>
            <a:endParaRPr b="1" i="0" sz="1800" u="none" cap="none" strike="noStrike">
              <a:solidFill>
                <a:srgbClr val="004993"/>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7"/>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7"/>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68" name="Google Shape;168;p7"/>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p7"/>
          <p:cNvSpPr/>
          <p:nvPr/>
        </p:nvSpPr>
        <p:spPr>
          <a:xfrm>
            <a:off x="-10915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0" name="Google Shape;170;p7"/>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71" name="Google Shape;171;p7"/>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nl-NL" sz="3300" u="none" cap="none" strike="noStrike">
                <a:solidFill>
                  <a:schemeClr val="lt1"/>
                </a:solidFill>
                <a:latin typeface="Calibri"/>
                <a:ea typeface="Calibri"/>
                <a:cs typeface="Calibri"/>
                <a:sym typeface="Calibri"/>
              </a:rPr>
              <a:t>OER</a:t>
            </a:r>
            <a:br>
              <a:rPr b="1" i="0" lang="nl-NL" sz="3300" u="none" cap="none" strike="noStrike">
                <a:solidFill>
                  <a:schemeClr val="lt1"/>
                </a:solidFill>
                <a:latin typeface="Calibri"/>
                <a:ea typeface="Calibri"/>
                <a:cs typeface="Calibri"/>
                <a:sym typeface="Calibri"/>
              </a:rPr>
            </a:br>
            <a:r>
              <a:rPr b="0" i="0" lang="nl-NL" sz="2400" u="none" cap="none" strike="noStrike">
                <a:solidFill>
                  <a:schemeClr val="lt1"/>
                </a:solidFill>
                <a:latin typeface="Calibri"/>
                <a:ea typeface="Calibri"/>
                <a:cs typeface="Calibri"/>
                <a:sym typeface="Calibri"/>
              </a:rPr>
              <a:t>BASIS</a:t>
            </a:r>
            <a:endParaRPr b="0" i="0" sz="2400" u="none" cap="none" strike="noStrike">
              <a:solidFill>
                <a:schemeClr val="lt1"/>
              </a:solidFill>
              <a:latin typeface="Calibri"/>
              <a:ea typeface="Calibri"/>
              <a:cs typeface="Calibri"/>
              <a:sym typeface="Calibri"/>
            </a:endParaRPr>
          </a:p>
        </p:txBody>
      </p:sp>
      <p:sp>
        <p:nvSpPr>
          <p:cNvPr id="172" name="Google Shape;172;p7"/>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Uit de UNESCO Aanbeveling Open Leermaterialen</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nl-NL" sz="1200" u="sng" cap="none" strike="noStrike">
                <a:solidFill>
                  <a:schemeClr val="hlink"/>
                </a:solidFill>
                <a:latin typeface="Open Sans"/>
                <a:ea typeface="Open Sans"/>
                <a:cs typeface="Open Sans"/>
                <a:sym typeface="Open Sans"/>
                <a:hlinkClick r:id="rId4"/>
              </a:rPr>
              <a:t>https://tinyurl.com/openedrec</a:t>
            </a:r>
            <a:r>
              <a:rPr b="0" i="0" lang="nl-NL"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73" name="Google Shape;173;p7"/>
          <p:cNvSpPr txBox="1"/>
          <p:nvPr/>
        </p:nvSpPr>
        <p:spPr>
          <a:xfrm>
            <a:off x="2357725" y="459425"/>
            <a:ext cx="4629300" cy="169274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“Open Educational Resources (OER) </a:t>
            </a:r>
            <a:r>
              <a:rPr b="0" i="0" lang="nl-NL" sz="1400" u="none" cap="none" strike="noStrike">
                <a:solidFill>
                  <a:srgbClr val="004993"/>
                </a:solidFill>
                <a:latin typeface="Open Sans"/>
                <a:ea typeface="Open Sans"/>
                <a:cs typeface="Open Sans"/>
                <a:sym typeface="Open Sans"/>
              </a:rPr>
              <a:t>zijn leer-, onderwijs- en onderzoeksmaterialen in </a:t>
            </a:r>
            <a:r>
              <a:rPr b="1" i="0" lang="nl-NL" sz="1400" u="none" cap="none" strike="noStrike">
                <a:solidFill>
                  <a:srgbClr val="004993"/>
                </a:solidFill>
                <a:latin typeface="Open Sans"/>
                <a:ea typeface="Open Sans"/>
                <a:cs typeface="Open Sans"/>
                <a:sym typeface="Open Sans"/>
              </a:rPr>
              <a:t>elk formaat en medium</a:t>
            </a:r>
            <a:r>
              <a:rPr b="0" i="0" lang="nl-NL" sz="1400" u="none" cap="none" strike="noStrike">
                <a:solidFill>
                  <a:srgbClr val="004993"/>
                </a:solidFill>
                <a:latin typeface="Open Sans"/>
                <a:ea typeface="Open Sans"/>
                <a:cs typeface="Open Sans"/>
                <a:sym typeface="Open Sans"/>
              </a:rPr>
              <a:t> die in het publieke domein aanwezig zijn of onder auteursrecht vallen dat onder een </a:t>
            </a:r>
            <a:r>
              <a:rPr b="1" i="0" lang="nl-NL" sz="1400" u="none" cap="none" strike="noStrike">
                <a:solidFill>
                  <a:srgbClr val="004993"/>
                </a:solidFill>
                <a:latin typeface="Open Sans"/>
                <a:ea typeface="Open Sans"/>
                <a:cs typeface="Open Sans"/>
                <a:sym typeface="Open Sans"/>
              </a:rPr>
              <a:t>open licentie </a:t>
            </a:r>
            <a:r>
              <a:rPr b="0" i="0" lang="nl-NL" sz="1400" u="none" cap="none" strike="noStrike">
                <a:solidFill>
                  <a:srgbClr val="004993"/>
                </a:solidFill>
                <a:latin typeface="Open Sans"/>
                <a:ea typeface="Open Sans"/>
                <a:cs typeface="Open Sans"/>
                <a:sym typeface="Open Sans"/>
              </a:rPr>
              <a:t>vrijgegeven is, die kosteloze toegang, hergebruik, herbestemming, aanpassing en verspreiding door anderen toestaat."</a:t>
            </a:r>
            <a:endParaRPr b="0" i="0" sz="1700" u="none" cap="none" strike="noStrike">
              <a:solidFill>
                <a:srgbClr val="000000"/>
              </a:solidFill>
              <a:latin typeface="Open Sans"/>
              <a:ea typeface="Open Sans"/>
              <a:cs typeface="Open Sans"/>
              <a:sym typeface="Open Sans"/>
            </a:endParaRPr>
          </a:p>
        </p:txBody>
      </p:sp>
      <p:pic>
        <p:nvPicPr>
          <p:cNvPr id="174" name="Google Shape;174;p7"/>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175" name="Google Shape;175;p7"/>
          <p:cNvSpPr txBox="1"/>
          <p:nvPr/>
        </p:nvSpPr>
        <p:spPr>
          <a:xfrm>
            <a:off x="1891175" y="4433800"/>
            <a:ext cx="5256600" cy="4925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nl-NL" u="none" cap="none" strike="noStrike">
                <a:solidFill>
                  <a:srgbClr val="004993"/>
                </a:solidFill>
                <a:latin typeface="Open Sans"/>
                <a:ea typeface="Open Sans"/>
                <a:cs typeface="Open Sans"/>
                <a:sym typeface="Open Sans"/>
              </a:rPr>
              <a:t>Aanpassingen zijn toegestaan: </a:t>
            </a:r>
            <a:r>
              <a:rPr b="0" i="0" lang="nl-NL" u="none" cap="none" strike="noStrike">
                <a:solidFill>
                  <a:srgbClr val="004993"/>
                </a:solidFill>
                <a:latin typeface="Open Sans"/>
                <a:ea typeface="Open Sans"/>
                <a:cs typeface="Open Sans"/>
                <a:sym typeface="Open Sans"/>
              </a:rPr>
              <a:t>Docenten kunnen (gedeeltelijk of in z'n geheel) OER aan hun behoeftes aanpassen, de beste cursusmaterialen mixen voor elke leerervaring, terwijl daarmee de kwaliteit van de OER continu verbeterd wordt.</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1" lang="nl-NL" u="none" cap="none" strike="noStrike">
                <a:solidFill>
                  <a:srgbClr val="004993"/>
                </a:solidFill>
                <a:latin typeface="Open Sans"/>
                <a:ea typeface="Open Sans"/>
                <a:cs typeface="Open Sans"/>
                <a:sym typeface="Open Sans"/>
              </a:rPr>
              <a:t>Open pedagogy </a:t>
            </a:r>
            <a:r>
              <a:rPr b="1" i="0" lang="nl-NL" u="none" cap="none" strike="noStrike">
                <a:solidFill>
                  <a:srgbClr val="004993"/>
                </a:solidFill>
                <a:latin typeface="Open Sans"/>
                <a:ea typeface="Open Sans"/>
                <a:cs typeface="Open Sans"/>
                <a:sym typeface="Open Sans"/>
              </a:rPr>
              <a:t>is gegarandeerd: </a:t>
            </a:r>
            <a:r>
              <a:rPr b="0" i="0" lang="nl-NL" u="none" cap="none" strike="noStrike">
                <a:solidFill>
                  <a:srgbClr val="004993"/>
                </a:solidFill>
                <a:latin typeface="Open Sans"/>
                <a:ea typeface="Open Sans"/>
                <a:cs typeface="Open Sans"/>
                <a:sym typeface="Open Sans"/>
              </a:rPr>
              <a:t>Met OER zijn studenten zeer betrokken bij het onderwijs-kundige proces en in het creëren van leermaterialen, waarbij ze zich dit letterlijk eigen maken, onde</a:t>
            </a:r>
            <a:r>
              <a:rPr lang="nl-NL">
                <a:solidFill>
                  <a:srgbClr val="004993"/>
                </a:solidFill>
                <a:latin typeface="Open Sans"/>
                <a:ea typeface="Open Sans"/>
                <a:cs typeface="Open Sans"/>
                <a:sym typeface="Open Sans"/>
              </a:rPr>
              <a:t>r</a:t>
            </a:r>
            <a:r>
              <a:rPr b="0" i="0" lang="nl-NL" u="none" cap="none" strike="noStrike">
                <a:solidFill>
                  <a:srgbClr val="004993"/>
                </a:solidFill>
                <a:latin typeface="Open Sans"/>
                <a:ea typeface="Open Sans"/>
                <a:cs typeface="Open Sans"/>
                <a:sym typeface="Open Sans"/>
              </a:rPr>
              <a:t> </a:t>
            </a:r>
            <a:r>
              <a:rPr lang="nl-NL" sz="1300">
                <a:solidFill>
                  <a:srgbClr val="004993"/>
                </a:solidFill>
                <a:latin typeface="Open Sans"/>
                <a:ea typeface="Open Sans"/>
                <a:cs typeface="Open Sans"/>
                <a:sym typeface="Open Sans"/>
              </a:rPr>
              <a:t>begeleiding </a:t>
            </a:r>
            <a:r>
              <a:rPr b="0" i="0" lang="nl-NL" u="none" cap="none" strike="noStrike">
                <a:solidFill>
                  <a:srgbClr val="004993"/>
                </a:solidFill>
                <a:latin typeface="Open Sans"/>
                <a:ea typeface="Open Sans"/>
                <a:cs typeface="Open Sans"/>
                <a:sym typeface="Open Sans"/>
              </a:rPr>
              <a:t>van de docent.</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nl-NL" u="none" cap="none" strike="noStrike">
                <a:solidFill>
                  <a:srgbClr val="004993"/>
                </a:solidFill>
                <a:latin typeface="Open Sans"/>
                <a:ea typeface="Open Sans"/>
                <a:cs typeface="Open Sans"/>
                <a:sym typeface="Open Sans"/>
              </a:rPr>
              <a:t>Het vergroten van de reputatie: </a:t>
            </a:r>
            <a:r>
              <a:rPr b="0" i="0" lang="nl-NL" u="none" cap="none" strike="noStrike">
                <a:solidFill>
                  <a:srgbClr val="004993"/>
                </a:solidFill>
                <a:latin typeface="Open Sans"/>
                <a:ea typeface="Open Sans"/>
                <a:cs typeface="Open Sans"/>
                <a:sym typeface="Open Sans"/>
              </a:rPr>
              <a:t>Kwalitatieve OER verhogen de reputatie van de docent op lokaal en wereldwijd niveau, terwijl ze tegelijkertijd nieuwe mogelijkheden bieden om met collega's van over de hele wereld samen te werken.</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nl-NL" u="none" cap="none" strike="noStrike">
                <a:solidFill>
                  <a:srgbClr val="004993"/>
                </a:solidFill>
                <a:latin typeface="Open Sans"/>
                <a:ea typeface="Open Sans"/>
                <a:cs typeface="Open Sans"/>
                <a:sym typeface="Open Sans"/>
              </a:rPr>
              <a:t>Werkdrukvermindering: </a:t>
            </a:r>
            <a:r>
              <a:rPr b="0" i="0" lang="nl-NL" u="none" cap="none" strike="noStrike">
                <a:solidFill>
                  <a:srgbClr val="004993"/>
                </a:solidFill>
                <a:latin typeface="Open Sans"/>
                <a:ea typeface="Open Sans"/>
                <a:cs typeface="Open Sans"/>
                <a:sym typeface="Open Sans"/>
              </a:rPr>
              <a:t>Docenten hoeven niet iedere keer het wiel uit te vinden, maar kunnen dat wat er al is hergebruiken.</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nl-NL" u="none" cap="none" strike="noStrike">
                <a:solidFill>
                  <a:srgbClr val="004993"/>
                </a:solidFill>
                <a:latin typeface="Open Sans"/>
                <a:ea typeface="Open Sans"/>
                <a:cs typeface="Open Sans"/>
                <a:sym typeface="Open Sans"/>
              </a:rPr>
              <a:t>Inspiratie: </a:t>
            </a:r>
            <a:r>
              <a:rPr b="0" i="0" lang="nl-NL" u="none" cap="none" strike="noStrike">
                <a:solidFill>
                  <a:srgbClr val="004993"/>
                </a:solidFill>
                <a:latin typeface="Open Sans"/>
                <a:ea typeface="Open Sans"/>
                <a:cs typeface="Open Sans"/>
                <a:sym typeface="Open Sans"/>
              </a:rPr>
              <a:t>OER</a:t>
            </a:r>
            <a:r>
              <a:rPr b="0" i="0" lang="nl-NL" u="none" cap="none" strike="noStrike">
                <a:solidFill>
                  <a:srgbClr val="FF0000"/>
                </a:solidFill>
                <a:latin typeface="Open Sans"/>
                <a:ea typeface="Open Sans"/>
                <a:cs typeface="Open Sans"/>
                <a:sym typeface="Open Sans"/>
              </a:rPr>
              <a:t> </a:t>
            </a:r>
            <a:r>
              <a:rPr b="0" i="0" lang="nl-NL" u="none" cap="none" strike="noStrike">
                <a:solidFill>
                  <a:srgbClr val="004993"/>
                </a:solidFill>
                <a:latin typeface="Open Sans"/>
                <a:ea typeface="Open Sans"/>
                <a:cs typeface="Open Sans"/>
                <a:sym typeface="Open Sans"/>
              </a:rPr>
              <a:t>zijn een manier om nieuwe ideeën op te doen.</a:t>
            </a:r>
            <a:endParaRPr b="1" i="0" u="none" cap="none" strike="noStrike">
              <a:solidFill>
                <a:srgbClr val="004993"/>
              </a:solidFill>
              <a:latin typeface="Open Sans"/>
              <a:ea typeface="Open Sans"/>
              <a:cs typeface="Open Sans"/>
              <a:sym typeface="Open Sans"/>
            </a:endParaRPr>
          </a:p>
        </p:txBody>
      </p:sp>
      <p:sp>
        <p:nvSpPr>
          <p:cNvPr id="176" name="Google Shape;176;p7"/>
          <p:cNvSpPr txBox="1"/>
          <p:nvPr/>
        </p:nvSpPr>
        <p:spPr>
          <a:xfrm>
            <a:off x="1904850" y="4057475"/>
            <a:ext cx="57342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nl-NL" sz="1800" u="none" cap="none" strike="noStrike">
                <a:solidFill>
                  <a:schemeClr val="lt1"/>
                </a:solidFill>
                <a:latin typeface="Open Sans"/>
                <a:ea typeface="Open Sans"/>
                <a:cs typeface="Open Sans"/>
                <a:sym typeface="Open Sans"/>
              </a:rPr>
              <a:t>Voordelen van Open Onderwijs voor docenten</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8"/>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8"/>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83" name="Google Shape;183;p8"/>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8"/>
          <p:cNvSpPr/>
          <p:nvPr/>
        </p:nvSpPr>
        <p:spPr>
          <a:xfrm>
            <a:off x="-1094025"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5" name="Google Shape;185;p8"/>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6" name="Google Shape;186;p8"/>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nl-NL" sz="3300" u="none" cap="none" strike="noStrike">
                <a:solidFill>
                  <a:schemeClr val="lt1"/>
                </a:solidFill>
                <a:latin typeface="Calibri"/>
                <a:ea typeface="Calibri"/>
                <a:cs typeface="Calibri"/>
                <a:sym typeface="Calibri"/>
              </a:rPr>
              <a:t>OER</a:t>
            </a:r>
            <a:br>
              <a:rPr b="1" i="0" lang="nl-NL" sz="3300" u="none" cap="none" strike="noStrike">
                <a:solidFill>
                  <a:schemeClr val="lt1"/>
                </a:solidFill>
                <a:latin typeface="Calibri"/>
                <a:ea typeface="Calibri"/>
                <a:cs typeface="Calibri"/>
                <a:sym typeface="Calibri"/>
              </a:rPr>
            </a:br>
            <a:r>
              <a:rPr b="0" i="0" lang="nl-NL"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187" name="Google Shape;187;p8"/>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8" name="Google Shape;188;p8"/>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nl-NL" sz="3300" u="none" cap="none" strike="noStrike">
                <a:solidFill>
                  <a:schemeClr val="lt1"/>
                </a:solidFill>
                <a:latin typeface="Calibri"/>
                <a:ea typeface="Calibri"/>
                <a:cs typeface="Calibri"/>
                <a:sym typeface="Calibri"/>
              </a:rPr>
              <a:t>OER</a:t>
            </a:r>
            <a:br>
              <a:rPr b="1" i="0" lang="nl-NL" sz="3300" u="none" cap="none" strike="noStrike">
                <a:solidFill>
                  <a:schemeClr val="lt1"/>
                </a:solidFill>
                <a:latin typeface="Calibri"/>
                <a:ea typeface="Calibri"/>
                <a:cs typeface="Calibri"/>
                <a:sym typeface="Calibri"/>
              </a:rPr>
            </a:br>
            <a:r>
              <a:rPr b="0" i="0" lang="nl-NL" sz="2400" u="none" cap="none" strike="noStrike">
                <a:solidFill>
                  <a:schemeClr val="lt1"/>
                </a:solidFill>
                <a:latin typeface="Calibri"/>
                <a:ea typeface="Calibri"/>
                <a:cs typeface="Calibri"/>
                <a:sym typeface="Calibri"/>
              </a:rPr>
              <a:t>BASIS</a:t>
            </a:r>
            <a:endParaRPr b="0" i="0" sz="2400" u="none" cap="none" strike="noStrike">
              <a:solidFill>
                <a:schemeClr val="lt1"/>
              </a:solidFill>
              <a:latin typeface="Calibri"/>
              <a:ea typeface="Calibri"/>
              <a:cs typeface="Calibri"/>
              <a:sym typeface="Calibri"/>
            </a:endParaRPr>
          </a:p>
        </p:txBody>
      </p:sp>
      <p:sp>
        <p:nvSpPr>
          <p:cNvPr id="189" name="Google Shape;189;p8"/>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Uit de UNESCO Aanbeveling Open Leermaterialen</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nl-NL" sz="1200" u="sng" cap="none" strike="noStrike">
                <a:solidFill>
                  <a:schemeClr val="hlink"/>
                </a:solidFill>
                <a:latin typeface="Open Sans"/>
                <a:ea typeface="Open Sans"/>
                <a:cs typeface="Open Sans"/>
                <a:sym typeface="Open Sans"/>
                <a:hlinkClick r:id="rId4"/>
              </a:rPr>
              <a:t>https://tinyurl.com/openedrec</a:t>
            </a:r>
            <a:r>
              <a:rPr b="0" i="0" lang="nl-NL"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90" name="Google Shape;190;p8"/>
          <p:cNvSpPr txBox="1"/>
          <p:nvPr/>
        </p:nvSpPr>
        <p:spPr>
          <a:xfrm>
            <a:off x="1995400" y="4518825"/>
            <a:ext cx="5303700" cy="4860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300"/>
              <a:buFont typeface="Arial"/>
              <a:buNone/>
            </a:pPr>
            <a:r>
              <a:rPr b="1" i="0" lang="nl-NL" u="none" cap="none" strike="noStrike">
                <a:solidFill>
                  <a:srgbClr val="004993"/>
                </a:solidFill>
                <a:latin typeface="Open Sans"/>
                <a:ea typeface="Open Sans"/>
                <a:cs typeface="Open Sans"/>
                <a:sym typeface="Open Sans"/>
              </a:rPr>
              <a:t>Het stimuleren van actieve benaderingen: </a:t>
            </a:r>
            <a:r>
              <a:rPr b="0" i="0" lang="nl-NL" u="none" cap="none" strike="noStrike">
                <a:solidFill>
                  <a:srgbClr val="004993"/>
                </a:solidFill>
                <a:latin typeface="Open Sans"/>
                <a:ea typeface="Open Sans"/>
                <a:cs typeface="Open Sans"/>
                <a:sym typeface="Open Sans"/>
              </a:rPr>
              <a:t>Docenten kunnen diverse hands-on strategieën ontwerpen om learning-by-doing ervaringen te ondersteunen die gebaseerd zijn op remixen of aanpassen van OER.</a:t>
            </a:r>
            <a:endParaRPr b="0" i="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t/>
            </a:r>
            <a:endParaRPr b="0" i="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rPr b="1" i="0" lang="nl-NL" u="none" cap="none" strike="noStrike">
                <a:solidFill>
                  <a:srgbClr val="004993"/>
                </a:solidFill>
                <a:latin typeface="Open Sans"/>
                <a:ea typeface="Open Sans"/>
                <a:cs typeface="Open Sans"/>
                <a:sym typeface="Open Sans"/>
              </a:rPr>
              <a:t>Het stimuleren van samenwerking:</a:t>
            </a:r>
            <a:endParaRPr b="0" i="0" sz="15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300"/>
              <a:buFont typeface="Arial"/>
              <a:buNone/>
            </a:pPr>
            <a:r>
              <a:rPr b="0" i="0" lang="nl-NL" u="none" cap="none" strike="noStrike">
                <a:solidFill>
                  <a:srgbClr val="004993"/>
                </a:solidFill>
                <a:latin typeface="Open Sans"/>
                <a:ea typeface="Open Sans"/>
                <a:cs typeface="Open Sans"/>
                <a:sym typeface="Open Sans"/>
              </a:rPr>
              <a:t>Peer-to-peer feedback, de samenwerking tussen studenten onderling en het betrekken van experts worden gestimuleerd en deze verrijken de docenten, dankzij het proces dat is versterkt door de open licenties.</a:t>
            </a:r>
            <a:endParaRPr b="0" i="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t/>
            </a:r>
            <a:endParaRPr b="0" i="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rPr b="1" i="0" lang="nl-NL" u="none" cap="none" strike="noStrike">
                <a:solidFill>
                  <a:srgbClr val="004993"/>
                </a:solidFill>
                <a:latin typeface="Open Sans"/>
                <a:ea typeface="Open Sans"/>
                <a:cs typeface="Open Sans"/>
                <a:sym typeface="Open Sans"/>
              </a:rPr>
              <a:t>Het ondersteunen van innovatie: </a:t>
            </a:r>
            <a:r>
              <a:rPr b="0" i="0" lang="nl-NL" u="none" cap="none" strike="noStrike">
                <a:solidFill>
                  <a:srgbClr val="004993"/>
                </a:solidFill>
                <a:latin typeface="Open Sans"/>
                <a:ea typeface="Open Sans"/>
                <a:cs typeface="Open Sans"/>
                <a:sym typeface="Open Sans"/>
              </a:rPr>
              <a:t>OER biedt mogelijkheden om de kwaliteit van het doceren en de leermaterialen te verbeteren, door anderen toe te staan om er op verder te bouwen en er constructieve feedback op te leveren.</a:t>
            </a:r>
            <a:r>
              <a:rPr b="1" i="0" lang="nl-NL" u="none" cap="none" strike="noStrike">
                <a:solidFill>
                  <a:srgbClr val="004993"/>
                </a:solidFill>
                <a:latin typeface="Open Sans"/>
                <a:ea typeface="Open Sans"/>
                <a:cs typeface="Open Sans"/>
                <a:sym typeface="Open Sans"/>
              </a:rPr>
              <a:t> </a:t>
            </a:r>
            <a:endParaRPr b="1" i="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t/>
            </a:r>
            <a:endParaRPr b="1" i="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rPr b="1" i="0" lang="nl-NL" u="none" cap="none" strike="noStrike">
                <a:solidFill>
                  <a:srgbClr val="004993"/>
                </a:solidFill>
                <a:latin typeface="Open Sans"/>
                <a:ea typeface="Open Sans"/>
                <a:cs typeface="Open Sans"/>
                <a:sym typeface="Open Sans"/>
              </a:rPr>
              <a:t>Het garanderen van nalatenschap: </a:t>
            </a:r>
            <a:r>
              <a:rPr b="0" i="0" lang="nl-NL" u="none" cap="none" strike="noStrike">
                <a:solidFill>
                  <a:srgbClr val="004993"/>
                </a:solidFill>
                <a:latin typeface="Open Sans"/>
                <a:ea typeface="Open Sans"/>
                <a:cs typeface="Open Sans"/>
                <a:sym typeface="Open Sans"/>
              </a:rPr>
              <a:t>Het proces van hergebruik dat aangewakkerd wordt door OER gaat door tot na het pensioen.</a:t>
            </a:r>
            <a:endParaRPr b="0" i="0" u="none" cap="none" strike="noStrike">
              <a:solidFill>
                <a:srgbClr val="000000"/>
              </a:solidFill>
              <a:latin typeface="Arial"/>
              <a:ea typeface="Arial"/>
              <a:cs typeface="Arial"/>
              <a:sym typeface="Arial"/>
            </a:endParaRPr>
          </a:p>
        </p:txBody>
      </p:sp>
      <p:sp>
        <p:nvSpPr>
          <p:cNvPr id="191" name="Google Shape;191;p8"/>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"Open Educational Resources (OER) </a:t>
            </a:r>
            <a:r>
              <a:rPr b="0" i="0" lang="nl-NL" sz="1400" u="none" cap="none" strike="noStrike">
                <a:solidFill>
                  <a:srgbClr val="004993"/>
                </a:solidFill>
                <a:latin typeface="Open Sans"/>
                <a:ea typeface="Open Sans"/>
                <a:cs typeface="Open Sans"/>
                <a:sym typeface="Open Sans"/>
              </a:rPr>
              <a:t>are learning, teaching and research materials in </a:t>
            </a:r>
            <a:r>
              <a:rPr b="1" i="0" lang="nl-NL" sz="1400" u="none" cap="none" strike="noStrike">
                <a:solidFill>
                  <a:srgbClr val="004993"/>
                </a:solidFill>
                <a:latin typeface="Open Sans"/>
                <a:ea typeface="Open Sans"/>
                <a:cs typeface="Open Sans"/>
                <a:sym typeface="Open Sans"/>
              </a:rPr>
              <a:t>any format and medium</a:t>
            </a:r>
            <a:r>
              <a:rPr b="0" i="0" lang="nl-NL"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nl-NL" sz="1400" u="none" cap="none" strike="noStrike">
                <a:solidFill>
                  <a:srgbClr val="004993"/>
                </a:solidFill>
                <a:latin typeface="Open Sans"/>
                <a:ea typeface="Open Sans"/>
                <a:cs typeface="Open Sans"/>
                <a:sym typeface="Open Sans"/>
              </a:rPr>
              <a:t>open license</a:t>
            </a:r>
            <a:r>
              <a:rPr b="0" i="0" lang="nl-NL"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192" name="Google Shape;192;p8"/>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193" name="Google Shape;193;p8"/>
          <p:cNvSpPr txBox="1"/>
          <p:nvPr/>
        </p:nvSpPr>
        <p:spPr>
          <a:xfrm>
            <a:off x="1904850" y="4057475"/>
            <a:ext cx="57342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nl-NL" sz="1800" u="none" cap="none" strike="noStrike">
                <a:solidFill>
                  <a:schemeClr val="lt1"/>
                </a:solidFill>
                <a:latin typeface="Open Sans"/>
                <a:ea typeface="Open Sans"/>
                <a:cs typeface="Open Sans"/>
                <a:sym typeface="Open Sans"/>
              </a:rPr>
              <a:t>Voordelen van Open Onderwijs voor docenten</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9"/>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9"/>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00" name="Google Shape;200;p9"/>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1" name="Google Shape;201;p9"/>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2" name="Google Shape;202;p9"/>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nl-NL" sz="3300" u="none" cap="none" strike="noStrike">
                <a:solidFill>
                  <a:schemeClr val="lt1"/>
                </a:solidFill>
                <a:latin typeface="Calibri"/>
                <a:ea typeface="Calibri"/>
                <a:cs typeface="Calibri"/>
                <a:sym typeface="Calibri"/>
              </a:rPr>
              <a:t>OER</a:t>
            </a:r>
            <a:br>
              <a:rPr b="1" i="0" lang="nl-NL" sz="3300" u="none" cap="none" strike="noStrike">
                <a:solidFill>
                  <a:schemeClr val="lt1"/>
                </a:solidFill>
                <a:latin typeface="Calibri"/>
                <a:ea typeface="Calibri"/>
                <a:cs typeface="Calibri"/>
                <a:sym typeface="Calibri"/>
              </a:rPr>
            </a:br>
            <a:r>
              <a:rPr b="0" i="0" lang="nl-NL"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03" name="Google Shape;203;p9"/>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4" name="Google Shape;204;p9"/>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nl-NL" sz="3300" u="none" cap="none" strike="noStrike">
                <a:solidFill>
                  <a:schemeClr val="lt1"/>
                </a:solidFill>
                <a:latin typeface="Calibri"/>
                <a:ea typeface="Calibri"/>
                <a:cs typeface="Calibri"/>
                <a:sym typeface="Calibri"/>
              </a:rPr>
              <a:t>OER</a:t>
            </a:r>
            <a:br>
              <a:rPr b="1" i="0" lang="nl-NL" sz="3300" u="none" cap="none" strike="noStrike">
                <a:solidFill>
                  <a:schemeClr val="lt1"/>
                </a:solidFill>
                <a:latin typeface="Calibri"/>
                <a:ea typeface="Calibri"/>
                <a:cs typeface="Calibri"/>
                <a:sym typeface="Calibri"/>
              </a:rPr>
            </a:br>
            <a:r>
              <a:rPr b="0" i="0" lang="nl-NL" sz="2400" u="none" cap="none" strike="noStrike">
                <a:solidFill>
                  <a:schemeClr val="lt1"/>
                </a:solidFill>
                <a:latin typeface="Calibri"/>
                <a:ea typeface="Calibri"/>
                <a:cs typeface="Calibri"/>
                <a:sym typeface="Calibri"/>
              </a:rPr>
              <a:t>BASIS</a:t>
            </a:r>
            <a:endParaRPr b="0" i="0" sz="2400" u="none" cap="none" strike="noStrike">
              <a:solidFill>
                <a:schemeClr val="lt1"/>
              </a:solidFill>
              <a:latin typeface="Calibri"/>
              <a:ea typeface="Calibri"/>
              <a:cs typeface="Calibri"/>
              <a:sym typeface="Calibri"/>
            </a:endParaRPr>
          </a:p>
        </p:txBody>
      </p:sp>
      <p:sp>
        <p:nvSpPr>
          <p:cNvPr id="205" name="Google Shape;205;p9"/>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nl-NL" sz="1200" u="none" cap="none" strike="noStrike">
                <a:solidFill>
                  <a:srgbClr val="004993"/>
                </a:solidFill>
                <a:latin typeface="Open Sans"/>
                <a:ea typeface="Open Sans"/>
                <a:cs typeface="Open Sans"/>
                <a:sym typeface="Open Sans"/>
              </a:rPr>
              <a:t>Uit de UNESCO Aanbeveling Open Leermaterialen</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nl-NL" sz="1200" u="sng" cap="none" strike="noStrike">
                <a:solidFill>
                  <a:schemeClr val="hlink"/>
                </a:solidFill>
                <a:latin typeface="Open Sans"/>
                <a:ea typeface="Open Sans"/>
                <a:cs typeface="Open Sans"/>
                <a:sym typeface="Open Sans"/>
                <a:hlinkClick r:id="rId4"/>
              </a:rPr>
              <a:t>https://tinyurl.com/openedrec</a:t>
            </a:r>
            <a:r>
              <a:rPr b="0" i="0" lang="nl-NL"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06" name="Google Shape;206;p9"/>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"Open Educational Resources (OER) </a:t>
            </a:r>
            <a:r>
              <a:rPr b="0" i="0" lang="nl-NL" sz="1400" u="none" cap="none" strike="noStrike">
                <a:solidFill>
                  <a:srgbClr val="004993"/>
                </a:solidFill>
                <a:latin typeface="Open Sans"/>
                <a:ea typeface="Open Sans"/>
                <a:cs typeface="Open Sans"/>
                <a:sym typeface="Open Sans"/>
              </a:rPr>
              <a:t>are learning, teaching and research materials in </a:t>
            </a:r>
            <a:r>
              <a:rPr b="1" i="0" lang="nl-NL" sz="1400" u="none" cap="none" strike="noStrike">
                <a:solidFill>
                  <a:srgbClr val="004993"/>
                </a:solidFill>
                <a:latin typeface="Open Sans"/>
                <a:ea typeface="Open Sans"/>
                <a:cs typeface="Open Sans"/>
                <a:sym typeface="Open Sans"/>
              </a:rPr>
              <a:t>any format and medium</a:t>
            </a:r>
            <a:r>
              <a:rPr b="0" i="0" lang="nl-NL"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nl-NL" sz="1400" u="none" cap="none" strike="noStrike">
                <a:solidFill>
                  <a:srgbClr val="004993"/>
                </a:solidFill>
                <a:latin typeface="Open Sans"/>
                <a:ea typeface="Open Sans"/>
                <a:cs typeface="Open Sans"/>
                <a:sym typeface="Open Sans"/>
              </a:rPr>
              <a:t>open license</a:t>
            </a:r>
            <a:r>
              <a:rPr b="0" i="0" lang="nl-NL"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207" name="Google Shape;207;p9"/>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208" name="Google Shape;208;p9"/>
          <p:cNvSpPr/>
          <p:nvPr/>
        </p:nvSpPr>
        <p:spPr>
          <a:xfrm>
            <a:off x="-10915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 name="Google Shape;209;p9"/>
          <p:cNvSpPr txBox="1"/>
          <p:nvPr/>
        </p:nvSpPr>
        <p:spPr>
          <a:xfrm>
            <a:off x="1950725" y="4733375"/>
            <a:ext cx="5282400" cy="3869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Uitbreiding van keuzemogelijkheden: </a:t>
            </a:r>
            <a:r>
              <a:rPr b="0" i="0" lang="nl-NL" sz="1400" u="none" cap="none" strike="noStrike">
                <a:solidFill>
                  <a:srgbClr val="004993"/>
                </a:solidFill>
                <a:latin typeface="Open Sans"/>
                <a:ea typeface="Open Sans"/>
                <a:cs typeface="Open Sans"/>
                <a:sym typeface="Open Sans"/>
              </a:rPr>
              <a:t>Open tekstboeken vergroten het bronnenarsenaal van de docenten en ze garanderen hetzelfde hoge kwaliteitsniveau als traditionele tekstboeken.</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Het vergroten van academische vrijheid: </a:t>
            </a:r>
            <a:r>
              <a:rPr b="0" i="0" lang="nl-NL" sz="1400" u="none" cap="none" strike="noStrike">
                <a:solidFill>
                  <a:srgbClr val="004993"/>
                </a:solidFill>
                <a:latin typeface="Open Sans"/>
                <a:ea typeface="Open Sans"/>
                <a:cs typeface="Open Sans"/>
                <a:sym typeface="Open Sans"/>
              </a:rPr>
              <a:t>De open licenties op OER staan faculteiten toe om op regelmatige basis de leermaterialen voor hun cursussen te wijzigen en up-to-date te brengen.</a:t>
            </a:r>
            <a:r>
              <a:rPr b="1" i="0" lang="nl-NL" sz="1400" u="none" cap="none" strike="noStrike">
                <a:solidFill>
                  <a:srgbClr val="004993"/>
                </a:solidFill>
                <a:latin typeface="Open Sans"/>
                <a:ea typeface="Open Sans"/>
                <a:cs typeface="Open Sans"/>
                <a:sym typeface="Open Sans"/>
              </a:rPr>
              <a:t>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nl-NL" sz="1400" u="none" cap="none" strike="noStrike">
                <a:solidFill>
                  <a:srgbClr val="004993"/>
                </a:solidFill>
                <a:latin typeface="Open Sans"/>
                <a:ea typeface="Open Sans"/>
                <a:cs typeface="Open Sans"/>
                <a:sym typeface="Open Sans"/>
              </a:rPr>
              <a:t>Het etaleren van innovatie en creativiteit: </a:t>
            </a:r>
            <a:r>
              <a:rPr b="0" i="0" lang="nl-NL" sz="1400" u="none" cap="none" strike="noStrike">
                <a:solidFill>
                  <a:srgbClr val="004993"/>
                </a:solidFill>
                <a:latin typeface="Open Sans"/>
                <a:ea typeface="Open Sans"/>
                <a:cs typeface="Open Sans"/>
                <a:sym typeface="Open Sans"/>
              </a:rPr>
              <a:t>De creativiteit van de faculteit kan indruk maken op potentiële studenten en sponsoren. Dit kan de aanmeldingen van het aantal studenten voor bepaalde cursussen helpen vergroten en de waardering </a:t>
            </a:r>
            <a:r>
              <a:rPr lang="nl-NL">
                <a:solidFill>
                  <a:srgbClr val="004993"/>
                </a:solidFill>
                <a:latin typeface="Open Sans"/>
                <a:ea typeface="Open Sans"/>
                <a:cs typeface="Open Sans"/>
                <a:sym typeface="Open Sans"/>
              </a:rPr>
              <a:t>voor </a:t>
            </a:r>
            <a:r>
              <a:rPr b="0" i="0" lang="nl-NL" sz="1400" u="none" cap="none" strike="noStrike">
                <a:solidFill>
                  <a:srgbClr val="004993"/>
                </a:solidFill>
                <a:latin typeface="Open Sans"/>
                <a:ea typeface="Open Sans"/>
                <a:cs typeface="Open Sans"/>
                <a:sym typeface="Open Sans"/>
              </a:rPr>
              <a:t>individuele docenten doen toenemen.</a:t>
            </a:r>
            <a:endParaRPr b="0" i="0" sz="1400" u="none" cap="none" strike="noStrike">
              <a:solidFill>
                <a:srgbClr val="004993"/>
              </a:solidFill>
              <a:latin typeface="Arial"/>
              <a:ea typeface="Arial"/>
              <a:cs typeface="Arial"/>
              <a:sym typeface="Arial"/>
            </a:endParaRPr>
          </a:p>
        </p:txBody>
      </p:sp>
      <p:sp>
        <p:nvSpPr>
          <p:cNvPr id="210" name="Google Shape;210;p9"/>
          <p:cNvSpPr txBox="1"/>
          <p:nvPr/>
        </p:nvSpPr>
        <p:spPr>
          <a:xfrm>
            <a:off x="1904850" y="4057475"/>
            <a:ext cx="57342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nl-NL" sz="1800" u="none" cap="none" strike="noStrike">
                <a:solidFill>
                  <a:schemeClr val="lt1"/>
                </a:solidFill>
                <a:latin typeface="Open Sans"/>
                <a:ea typeface="Open Sans"/>
                <a:cs typeface="Open Sans"/>
                <a:sym typeface="Open Sans"/>
              </a:rPr>
              <a:t>Voordelen van Open Onderwijs voor docenten</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